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88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8fb4bad1e46103c3b20938a#tid=6901acc82bf2270009e0858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c134af5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用动能定理解决多过程问题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824fe180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动能定理与图像的综合应用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36fc071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2697480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2697480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高中物理 必修第二册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用动能定理解变力做功问题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15_1#e6dc3546b?vop=1&amp;pid=01f77cd20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（2）滑雪板与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段滑道间的动摩擦因数；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15_1#e6dc3546b?vop=1&amp;pid=01f77cd2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8_AN.16_1#e6dc3546b?vop=1&amp;pid=01f77cd20&amp;color=0,0,0&amp;bbb=1"/>
          <p:cNvSpPr/>
          <p:nvPr/>
        </p:nvSpPr>
        <p:spPr>
          <a:xfrm>
            <a:off x="832104" y="187852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17_1#e6dc3546b?vop=1&amp;pid=01f77cd20&amp;color=0,0,0&amp;bbb=1&amp;hb=1"/>
              <p:cNvSpPr/>
              <p:nvPr/>
            </p:nvSpPr>
            <p:spPr>
              <a:xfrm>
                <a:off x="832104" y="224301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【解析】游客在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段运动过程，由运动学公式有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，由牛顿第二定律有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</m:d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8_AS.17_1#e6dc3546b?vop=1&amp;pid=01f77cd2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43012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8_BD.18_1#3b1eef92c?vop=1&amp;pid=01f77cd20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段滑行的过程中，游客所受静摩擦力的大小.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8_BD.18_1#3b1eef92c?vop=1&amp;pid=01f77cd2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19_1#3b1eef92c?vop=1&amp;pid=01f77cd20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390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8_AN.19_1#3b1eef92c?vop=1&amp;pid=01f77cd2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20_1#3b1eef92c?vop=1&amp;pid=01f77cd20&amp;color=0,0,0&amp;bbb=1"/>
              <p:cNvSpPr/>
              <p:nvPr/>
            </p:nvSpPr>
            <p:spPr>
              <a:xfrm>
                <a:off x="832104" y="2278635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段对游客运用动能定理有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8_AS.20_1#3b1eef92c?vop=1&amp;pid=01f77cd2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525463"/>
              </a:xfrm>
              <a:prstGeom prst="rect">
                <a:avLst/>
              </a:prstGeom>
              <a:blipFill>
                <a:blip r:embed="rId5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ee4acaf8?pid=c134af5b4&amp;color=0,0,0&amp;bt=1&amp;bbb=1"/>
          <p:cNvSpPr/>
          <p:nvPr/>
        </p:nvSpPr>
        <p:spPr>
          <a:xfrm>
            <a:off x="832104" y="150876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角度2</a:t>
            </a:r>
            <a:r>
              <a:rPr lang="en-US" altLang="zh-CN" sz="2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曲线运动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21_1#75016c02f?vop=1&amp;pid=1ee4acaf8&amp;color=0,0,0&amp;bbb=1&amp;hb=1"/>
              <p:cNvSpPr/>
              <p:nvPr/>
            </p:nvSpPr>
            <p:spPr>
              <a:xfrm>
                <a:off x="832104" y="1995536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如图所示，内壁粗糙的半径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的四分之一圆弧轨道竖直固定在水平地面上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，最底端与足够长的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水平地面相切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.将一质量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的滑块（视为质点）从与圆心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等高处沿圆弧轨道由静止释放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过圆弧轨道最低点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后最终停止在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间的距离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，滑块与水平地面间的动摩擦因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BD.21_1#75016c02f?vop=1&amp;pid=1ee4acaf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5536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7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22_1#75016c02f.bracket?vop=1&amp;pid=1ee4acaf8&amp;color=0,0,0&amp;vpa=4"/>
          <p:cNvSpPr/>
          <p:nvPr/>
        </p:nvSpPr>
        <p:spPr>
          <a:xfrm>
            <a:off x="7352571" y="3239501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5" name="QC_7_BD.21_2#75016c02f?htil=3&amp;vop=1&amp;pid=1ee4acaf8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0673" y="3733927"/>
            <a:ext cx="2240280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21_3#75016c02f.choices?htil=3&amp;vop=1&amp;pid=1ee4acaf8&amp;color=0,0,0&amp;bbb=1"/>
              <p:cNvSpPr/>
              <p:nvPr/>
            </p:nvSpPr>
            <p:spPr>
              <a:xfrm>
                <a:off x="832104" y="3606927"/>
                <a:ext cx="8211312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滑块在水平地面上运动的时间为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滑块沿圆弧轨道滑动的过程中，克服摩擦力做的功为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滑块经过圆弧轨道最低点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时，对轨道的压力大小为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BD.21_3#75016c02f.choices?htil=3&amp;vop=1&amp;pid=1ee4aca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6927"/>
                <a:ext cx="8211312" cy="1604010"/>
              </a:xfrm>
              <a:prstGeom prst="rect">
                <a:avLst/>
              </a:prstGeom>
              <a:blipFill>
                <a:blip r:embed="rId5"/>
                <a:stretch>
                  <a:fillRect l="-1782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23_1#75016c02f?vop=1&amp;pid=1ee4acaf8&amp;color=0,0,0&amp;bt=1&amp;bbb=1&amp;hb=1"/>
              <p:cNvSpPr/>
              <p:nvPr/>
            </p:nvSpPr>
            <p:spPr>
              <a:xfrm>
                <a:off x="832104" y="1508760"/>
                <a:ext cx="10533888" cy="289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【解析】滑块从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𝑃𝑄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由运动学知识可知滑块在水平地面上运动的时间为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滑块沿圆弧轨道滑动过程中，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直线多过程，先从简单段（水平）求关键速度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，再推复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杂段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（圆弧）的功）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克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，故C正确；在圆弧轨道最低点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，对滑块受力分析由牛顿第二定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律有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，根据牛顿第三定律可知，滑块在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点时对轨道的压力大小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23_1#75016c02f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94330"/>
              </a:xfrm>
              <a:prstGeom prst="rect">
                <a:avLst/>
              </a:prstGeom>
              <a:blipFill>
                <a:blip r:embed="rId3"/>
                <a:stretch>
                  <a:fillRect l="-1389" r="-2604" b="-48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S.23_1#75016c02f?vop=1&amp;pid=1ee4acaf8&amp;color=0,0,0&amp;bt=1&amp;bbb=1&amp;hb=1&amp;uw=1">
            <a:extLst>
              <a:ext uri="{FF2B5EF4-FFF2-40B4-BE49-F238E27FC236}">
                <a16:creationId xmlns:a16="http://schemas.microsoft.com/office/drawing/2014/main" id="{CDF2F01C-5D70-0965-A41F-A2C1DEBA9E18}"/>
              </a:ext>
            </a:extLst>
          </p:cNvPr>
          <p:cNvSpPr/>
          <p:nvPr/>
        </p:nvSpPr>
        <p:spPr>
          <a:xfrm>
            <a:off x="2203704" y="2534063"/>
            <a:ext cx="1939735" cy="5909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7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4_1#2559c225a?vop=1&amp;pid=1ee4acaf8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）如图，左侧光滑曲面轨道与右侧倾角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的斜面在底部平滑连接且均固定在水平地面上，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的滑块从斜面上离斜面底边高为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处由静止释放，滑到斜面底端然后滑上左侧曲面轨道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，再从曲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面轨道滑上斜面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，滑块第一次沿斜面上滑的最大高度为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，多次往复运动.不计空气阻力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24_1#2559c225a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85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5_1#2559c225a.bracket?vop=1&amp;pid=1ee4acaf8&amp;color=0,0,0&amp;vpa=5&amp;bbb=1"/>
          <p:cNvSpPr/>
          <p:nvPr/>
        </p:nvSpPr>
        <p:spPr>
          <a:xfrm>
            <a:off x="4549934" y="27559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p:pic>
        <p:nvPicPr>
          <p:cNvPr id="4" name="QC_7_BD.24_2#2559c225a?htil=4&amp;vop=1&amp;pid=1ee4acaf8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3282" y="3257297"/>
            <a:ext cx="3063240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24_3#2559c225a.choices?htil=4&amp;vop=1&amp;pid=1ee4acaf8&amp;color=0,0,0&amp;bbb=1"/>
              <p:cNvSpPr/>
              <p:nvPr/>
            </p:nvSpPr>
            <p:spPr>
              <a:xfrm>
                <a:off x="832104" y="3130297"/>
                <a:ext cx="7388352" cy="16040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滑块第一次下滑过程，克服摩擦力做的功为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滑块最终会停在斜面底端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滑块与斜面间的动摩擦因数为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滑块最终在斜面上走过的总路程是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BD.24_3#2559c225a.choices?htil=4&amp;vop=1&amp;pid=1ee4aca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0297"/>
                <a:ext cx="7388352" cy="1604010"/>
              </a:xfrm>
              <a:prstGeom prst="rect">
                <a:avLst/>
              </a:prstGeom>
              <a:blipFill>
                <a:blip r:embed="rId5"/>
                <a:stretch>
                  <a:fillRect l="-1980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26_1#2559c225a?vop=1&amp;pid=1ee4acaf8&amp;color=0,0,0&amp;bt=1&amp;bbb=1&amp;hb=1"/>
              <p:cNvSpPr/>
              <p:nvPr/>
            </p:nvSpPr>
            <p:spPr>
              <a:xfrm>
                <a:off x="832104" y="1508760"/>
                <a:ext cx="10533888" cy="2662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【解析】设滑块与斜面间的动摩擦因数为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，滑块从静止释放到第一次沿斜面上滑的最大高度为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的全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，故A错误，C正确；由于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块最终不会停在斜面上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，左侧曲面光滑，故滑块最终会停在斜面底端，故B正确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；滑块从开始到最终停在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斜面底端过程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（提醒：总路程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包含在斜面上往返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各段位移长度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，无须分段累加，直接用重力和摩擦力做功等于动能变化量求解）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26_1#2559c225a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662555"/>
              </a:xfrm>
              <a:prstGeom prst="rect">
                <a:avLst/>
              </a:prstGeom>
              <a:blipFill>
                <a:blip r:embed="rId3"/>
                <a:stretch>
                  <a:fillRect l="-1389" r="-521" b="-55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27_1#f5ecd4de4?vop=1&amp;pid=1ee4acaf8&amp;color=0,0,0&amp;bt=1&amp;bbb=1&amp;hb=1"/>
              <p:cNvSpPr/>
              <p:nvPr/>
            </p:nvSpPr>
            <p:spPr>
              <a:xfrm>
                <a:off x="832104" y="1512000"/>
                <a:ext cx="10533888" cy="243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）如图所示，水平轨道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的左端与固定的光滑竖直四分之一圆弧轨道相切于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，右端与一倾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的光滑斜面在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点平滑连接（即滑块经过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点时速度大小不变），斜面顶端固定一轻质弹簧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.一质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的滑块（可视为质点）从圆弧轨道的顶端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点由静止释放，经水平轨道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后滑上斜面并压缩弹簧，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第一次可将弹簧压缩至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点.已知光滑四分之一圆弧轨道的半径为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，水平轨道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，与滑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，光滑斜面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部分长为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，初始时弹簧处于原长，弹簧下端点与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点距离为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，弹簧弹性势能的表达式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，下列说法正确的是 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27_1#f5ecd4de4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437130"/>
              </a:xfrm>
              <a:prstGeom prst="rect">
                <a:avLst/>
              </a:prstGeom>
              <a:blipFill>
                <a:blip r:embed="rId3"/>
                <a:stretch>
                  <a:fillRect l="-1389" t="-2000" r="-2951" b="-6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28_1#f5ecd4de4.bracket?vop=1&amp;pid=1ee4acaf8&amp;color=0,0,0&amp;vpa=6&amp;bbb=1"/>
          <p:cNvSpPr/>
          <p:nvPr/>
        </p:nvSpPr>
        <p:spPr>
          <a:xfrm>
            <a:off x="1015460" y="3633980"/>
            <a:ext cx="6619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p:pic>
        <p:nvPicPr>
          <p:cNvPr id="4" name="QC_7_BD.27_2#f5ecd4de4?vop=1&amp;pid=1ee4acaf8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2312" y="4086797"/>
            <a:ext cx="263347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27_3#f5ecd4de4.choices?vop=1&amp;pid=1ee4acaf8&amp;color=0,0,0&amp;bbb=1"/>
              <p:cNvSpPr/>
              <p:nvPr/>
            </p:nvSpPr>
            <p:spPr>
              <a:xfrm>
                <a:off x="832104" y="5305997"/>
                <a:ext cx="10533888" cy="659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8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点时，弹簧具有的弹性势能为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整个运动过程中滑块经过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点5次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弹簧的劲度系数为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滑块最终停在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BD.27_3#f5ecd4de4.choices?vop=1&amp;pid=1ee4aca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05997"/>
                <a:ext cx="10533888" cy="659130"/>
              </a:xfrm>
              <a:prstGeom prst="rect">
                <a:avLst/>
              </a:prstGeom>
              <a:blipFill>
                <a:blip r:embed="rId5"/>
                <a:stretch>
                  <a:fillRect l="-1389" t="-4587" b="-211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29_1#f5ecd4de4?vop=1&amp;pid=1ee4acaf8&amp;color=0,0,0&amp;bt=1&amp;bbb=1&amp;hb=1"/>
              <p:cNvSpPr/>
              <p:nvPr/>
            </p:nvSpPr>
            <p:spPr>
              <a:xfrm>
                <a:off x="832104" y="1512000"/>
                <a:ext cx="10533888" cy="289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【解析】设滑块第一次到达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点时，弹簧具有的弹性势能为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点，由动能定理可得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𝐶𝐷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（点拨：含弹簧多过程，需将“重力做功、摩擦力做功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、弹簧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弹力做功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”纳入动能定理）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又由功能关系可得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；滑块最终停止在水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上，设滑块在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段运动的总路程为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点滑下到最终停下来的全过程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，由动能定理可得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𝐿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𝐵𝐶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，可知整个运动过程中滑块完整滑过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段5次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终停在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点，故B正确，D错误；滑块在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点时，弹簧的压缩量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p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29_1#f5ecd4de4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894330"/>
              </a:xfrm>
              <a:prstGeom prst="rect">
                <a:avLst/>
              </a:prstGeom>
              <a:blipFill>
                <a:blip r:embed="rId3"/>
                <a:stretch>
                  <a:fillRect l="-1389" r="-752" b="-48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S.29_1#f5ecd4de4?vop=1&amp;pid=1ee4acaf8&amp;color=0,0,0&amp;bt=1&amp;bbb=1&amp;hb=1&amp;uw=1">
            <a:extLst>
              <a:ext uri="{FF2B5EF4-FFF2-40B4-BE49-F238E27FC236}">
                <a16:creationId xmlns:a16="http://schemas.microsoft.com/office/drawing/2014/main" id="{94562C1C-0BAE-DD55-E87F-15FA4BA07BFE}"/>
              </a:ext>
            </a:extLst>
          </p:cNvPr>
          <p:cNvSpPr/>
          <p:nvPr/>
        </p:nvSpPr>
        <p:spPr>
          <a:xfrm>
            <a:off x="9098280" y="1511777"/>
            <a:ext cx="1668464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7_AS.29_1#f5ecd4de4?vop=1&amp;pid=1ee4acaf8&amp;color=0,0,0&amp;bt=1&amp;bbb=1&amp;hb=1&amp;uw=1">
            <a:extLst>
              <a:ext uri="{FF2B5EF4-FFF2-40B4-BE49-F238E27FC236}">
                <a16:creationId xmlns:a16="http://schemas.microsoft.com/office/drawing/2014/main" id="{4E959BC7-19D5-DEDB-0279-2073E079B1F9}"/>
              </a:ext>
            </a:extLst>
          </p:cNvPr>
          <p:cNvSpPr/>
          <p:nvPr/>
        </p:nvSpPr>
        <p:spPr>
          <a:xfrm>
            <a:off x="832104" y="1930877"/>
            <a:ext cx="4139946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30_1#f5ecd4de4?vop=1&amp;pid=1ee4acaf8&amp;color=0,0,0&amp;bt=1&amp;bbb=1&amp;hb=1"/>
              <p:cNvSpPr/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为过程列动能定理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根据圆弧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段重力做功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段摩擦力做功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段重力和弹簧弹力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做功且初末速度为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结合功能关系求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点弹簧弹性势能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点静止释放到最终停止为全程列动能定理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段运动的总路程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长度判断滑过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段次数并确定最终停止位置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再用弹性势能表达式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和滑块在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点时弹簧的压缩量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求劲度系数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EX.30_1#f5ecd4de4?vop=1&amp;pid=1ee4aca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335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5ba3daa72?pid=824fe180b&amp;color=0,0,0&amp;bt=1&amp;bbb=1"/>
          <p:cNvSpPr/>
          <p:nvPr/>
        </p:nvSpPr>
        <p:spPr>
          <a:xfrm>
            <a:off x="832104" y="150876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角度1</a:t>
            </a:r>
            <a:r>
              <a:rPr lang="en-US" altLang="zh-CN" sz="2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动能—位移图像</a:t>
            </a:r>
            <a:endParaRPr lang="en-US" altLang="zh-CN" sz="2200" dirty="0"/>
          </a:p>
        </p:txBody>
      </p:sp>
      <p:pic>
        <p:nvPicPr>
          <p:cNvPr id="3" name="QC_7_BD.31_1#ce18943c5?htil=5&amp;vop=1&amp;pid=5ba3daa72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01320" y="2077085"/>
            <a:ext cx="17556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31_2#ce18943c5?htil=5&amp;vop=1&amp;pid=5ba3daa72&amp;color=0,0,0&amp;bbb=1&amp;hb=1&amp;hs=1"/>
              <p:cNvSpPr/>
              <p:nvPr/>
            </p:nvSpPr>
            <p:spPr>
              <a:xfrm>
                <a:off x="832104" y="1995536"/>
                <a:ext cx="869594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将一小球竖直向上抛出，一段时间后，小球落回抛出点.整个过程中，小球的动能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随高度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（相对于抛出点）的变化关系如图所示，重力加速度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,若小球受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到的空气阻力大小恒定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则小球的质量为(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7_BD.31_2#ce18943c5?htil=5&amp;vop=1&amp;pid=5ba3daa72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5536"/>
                <a:ext cx="8695944" cy="1189355"/>
              </a:xfrm>
              <a:prstGeom prst="rect">
                <a:avLst/>
              </a:prstGeom>
              <a:blipFill>
                <a:blip r:embed="rId4"/>
                <a:stretch>
                  <a:fillRect l="-1683" r="-1893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32_1#ce18943c5.bracket?vop=1&amp;pid=5ba3daa72&amp;color=0,0,0&amp;vpa=7"/>
          <p:cNvSpPr/>
          <p:nvPr/>
        </p:nvSpPr>
        <p:spPr>
          <a:xfrm>
            <a:off x="5130260" y="2820401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31_3#ce18943c5.choices?htil=5&amp;vop=1&amp;pid=5ba3daa72&amp;color=0,0,0&amp;bbb=1&amp;hs=1"/>
              <p:cNvSpPr/>
              <p:nvPr/>
            </p:nvSpPr>
            <p:spPr>
              <a:xfrm>
                <a:off x="832104" y="3236658"/>
                <a:ext cx="8695944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54936" algn="l"/>
                    <a:tab pos="4449572" algn="l"/>
                    <a:tab pos="657910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BD.31_3#ce18943c5.choices?htil=5&amp;vop=1&amp;pid=5ba3daa72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36658"/>
                <a:ext cx="8695944" cy="356235"/>
              </a:xfrm>
              <a:prstGeom prst="rect">
                <a:avLst/>
              </a:prstGeom>
              <a:blipFill>
                <a:blip r:embed="rId5"/>
                <a:stretch>
                  <a:fillRect l="-1683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AS.33_1#ce18943c5?htil=5&amp;vop=1&amp;pid=5ba3daa72&amp;color=0,0,0&amp;bbb=1&amp;hb=1&amp;hs=1"/>
              <p:cNvSpPr/>
              <p:nvPr/>
            </p:nvSpPr>
            <p:spPr>
              <a:xfrm>
                <a:off x="827992" y="3634866"/>
                <a:ext cx="10536017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【解析】设空气阻力大小为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，全程根据动能定理可得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7_AS.33_1#ce18943c5?htil=5&amp;vop=1&amp;pid=5ba3daa72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3634866"/>
                <a:ext cx="10536017" cy="363855"/>
              </a:xfrm>
              <a:prstGeom prst="rect">
                <a:avLst/>
              </a:prstGeom>
              <a:blipFill>
                <a:blip r:embed="rId6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7_AS.33_1#ce18943c5?htil=5&amp;vop=1&amp;pid=5ba3daa72&amp;color=0,0,0&amp;bbb=1&amp;hb=1&amp;hs=1">
                <a:extLst>
                  <a:ext uri="{FF2B5EF4-FFF2-40B4-BE49-F238E27FC236}">
                    <a16:creationId xmlns:a16="http://schemas.microsoft.com/office/drawing/2014/main" id="{190B0059-6720-E311-A6AE-BE3DC0CC718B}"/>
                  </a:ext>
                </a:extLst>
              </p:cNvPr>
              <p:cNvSpPr/>
              <p:nvPr/>
            </p:nvSpPr>
            <p:spPr>
              <a:xfrm>
                <a:off x="832104" y="4008183"/>
                <a:ext cx="10536017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，上升过程中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=0−40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7_AS.33_1#ce18943c5?htil=5&amp;vop=1&amp;pid=5ba3daa72&amp;color=0,0,0&amp;bbb=1&amp;hb=1&amp;hs=1">
                <a:extLst>
                  <a:ext uri="{FF2B5EF4-FFF2-40B4-BE49-F238E27FC236}">
                    <a16:creationId xmlns:a16="http://schemas.microsoft.com/office/drawing/2014/main" id="{190B0059-6720-E311-A6AE-BE3DC0CC71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08183"/>
                <a:ext cx="10536017" cy="938530"/>
              </a:xfrm>
              <a:prstGeom prst="rect">
                <a:avLst/>
              </a:prstGeom>
              <a:blipFill>
                <a:blip r:embed="rId7"/>
                <a:stretch>
                  <a:fillRect l="-1389" r="-3067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49e68dd9.fixed?pid=05e70509a&amp;color=255,240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FFF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机械能守恒定律</a:t>
            </a:r>
            <a:endParaRPr lang="en-US" altLang="zh-CN" sz="4400" dirty="0"/>
          </a:p>
        </p:txBody>
      </p:sp>
      <p:sp>
        <p:nvSpPr>
          <p:cNvPr id="3" name="C_2_BD#549e68dd9.fixed?pid=05e70509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第3节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动能和动能定理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34_1#b50961e73?htil=6&amp;vop=1&amp;pid=5ba3daa72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1506" y="1594296"/>
            <a:ext cx="2779776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34_2#b50961e73?htil=6&amp;vop=1&amp;pid=5ba3daa72&amp;color=0,0,0&amp;bt=1&amp;bbb=1&amp;hb=1&amp;hs=1"/>
              <p:cNvSpPr/>
              <p:nvPr/>
            </p:nvSpPr>
            <p:spPr>
              <a:xfrm>
                <a:off x="832104" y="1512000"/>
                <a:ext cx="7671816" cy="1427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如图所示，物块先后由静止开始从两斜面的顶端，分别沿斜面Ⅰ、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Ⅱ下滑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至水平面上后停下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.若物块与两斜面间、水平面间的动摩擦因数都相同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空气阻力且斜面与水平面平滑连接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.此过程中，物块的动能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与水平位移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关系图像正确的是(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BD.34_2#b50961e73?htil=6&amp;vop=1&amp;pid=5ba3daa72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7671816" cy="1427480"/>
              </a:xfrm>
              <a:prstGeom prst="rect">
                <a:avLst/>
              </a:prstGeom>
              <a:blipFill>
                <a:blip r:embed="rId4"/>
                <a:stretch>
                  <a:fillRect l="-1908" t="-1709" r="-1431" b="-10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35_1#b50961e73.bracket?vop=1&amp;pid=5ba3daa72&amp;color=0,0,0&amp;vpa=8"/>
          <p:cNvSpPr/>
          <p:nvPr/>
        </p:nvSpPr>
        <p:spPr>
          <a:xfrm>
            <a:off x="2844260" y="2607883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7_BD.34_3#b50961e73.choices?vop=1&amp;pid=5ba3daa72&amp;color=0,0,0&amp;bbb=1&amp;hs=1"/>
          <p:cNvSpPr/>
          <p:nvPr/>
        </p:nvSpPr>
        <p:spPr>
          <a:xfrm>
            <a:off x="832104" y="3076132"/>
            <a:ext cx="10531904" cy="10540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9400"/>
              </a:lnSpc>
              <a:tabLst>
                <a:tab pos="2699651" algn="l"/>
                <a:tab pos="5373902" algn="l"/>
                <a:tab pos="804815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2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34_3#b50961e73.choice_image?vop=1&amp;pid=5ba3daa72&amp;color=0,0,0&amp;tib=255,255,255&amp;ii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3479" y="3067305"/>
            <a:ext cx="142646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34_3#b50961e73.choice_image?vop=1&amp;pid=5ba3daa72&amp;color=0,0,0&amp;tib=255,255,255&amp;iip=2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5401" y="3067305"/>
            <a:ext cx="142646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34_3#b50961e73.choice_image?vop=1&amp;pid=5ba3daa72&amp;color=0,0,0&amp;tib=255,255,255&amp;iip=3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9546" y="3067305"/>
            <a:ext cx="142646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34_3#b50961e73.choice_image?vop=1&amp;pid=5ba3daa72&amp;color=0,0,0&amp;tib=255,255,255&amp;iip=4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0263" y="3067305"/>
            <a:ext cx="142646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7_AS.36_1#b50961e73?vop=1&amp;pid=5ba3daa72&amp;color=0,0,0&amp;bbb=1&amp;hb=1"/>
              <p:cNvSpPr/>
              <p:nvPr/>
            </p:nvSpPr>
            <p:spPr>
              <a:xfrm>
                <a:off x="832104" y="4138170"/>
                <a:ext cx="10533888" cy="1798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【解析】设斜面与水平方向夹角为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为物块水平方向的位移，从开始下滑到在水平面上运动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能定理可知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，即物块在水平面上的同一位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，所有物理量相等，两图像是重合的，再取一个特殊点，当物块水平位移大小等于斜面Ⅱ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的水平长度时，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物块在斜面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Ⅱ下降的高度比在斜面Ⅰ下降的高度大，所以重力做功多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，即在斜面上水平位移相等时沿斜面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下滑对应的动能大，故A正确.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10" name="QC_7_AS.36_1#b50961e73?vop=1&amp;pid=5ba3daa7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38170"/>
                <a:ext cx="10533888" cy="1798955"/>
              </a:xfrm>
              <a:prstGeom prst="rect">
                <a:avLst/>
              </a:prstGeom>
              <a:blipFill>
                <a:blip r:embed="rId9"/>
                <a:stretch>
                  <a:fillRect l="-1389" t="-1356" r="-3530" b="-74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37_1#b50961e73?vop=1&amp;pid=5ba3daa72&amp;color=0,0,0&amp;bt=1&amp;bbb=1&amp;hb=1"/>
              <p:cNvSpPr/>
              <p:nvPr/>
            </p:nvSpPr>
            <p:spPr>
              <a:xfrm>
                <a:off x="832104" y="1512000"/>
                <a:ext cx="10533888" cy="6908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物块在斜面上运动时有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斜面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倾角大则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故斜面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对应图像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前半段的斜率较大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EX.37_1#b50961e73?vop=1&amp;pid=5ba3daa7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90880"/>
              </a:xfrm>
              <a:prstGeom prst="rect">
                <a:avLst/>
              </a:prstGeom>
              <a:blipFill>
                <a:blip r:embed="rId3"/>
                <a:stretch>
                  <a:fillRect l="-1389" t="-6195" r="-231" b="-185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0b1978ff?pid=824fe180b&amp;color=0,0,0&amp;bt=1&amp;bbb=1"/>
          <p:cNvSpPr/>
          <p:nvPr/>
        </p:nvSpPr>
        <p:spPr>
          <a:xfrm>
            <a:off x="832104" y="150876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角度2</a:t>
            </a:r>
            <a:r>
              <a:rPr lang="en-US" altLang="zh-CN" sz="2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其他图像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38_1#92bf8a1fe?vop=1&amp;pid=d0b1978ff&amp;color=0,0,0&amp;bbb=1&amp;hb=1"/>
              <p:cNvSpPr/>
              <p:nvPr/>
            </p:nvSpPr>
            <p:spPr>
              <a:xfrm>
                <a:off x="832104" y="1995536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某同学将一篮球竖直向上抛出，一段时间后篮球又落回抛出点.若空气阻力大小恒定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，则篮球的动能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和上升高度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的关系图像，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BD.38_1#92bf8a1fe?vop=1&amp;pid=d0b1978f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5536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39_1#92bf8a1fe.bracket?vop=1&amp;pid=d0b1978ff&amp;color=0,0,0&amp;vpa=9"/>
          <p:cNvSpPr/>
          <p:nvPr/>
        </p:nvSpPr>
        <p:spPr>
          <a:xfrm>
            <a:off x="6052979" y="2401301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7_BD.38_2#92bf8a1fe.choices?vop=1&amp;pid=d0b1978ff&amp;color=0,0,0&amp;bbb=1"/>
          <p:cNvSpPr/>
          <p:nvPr/>
        </p:nvSpPr>
        <p:spPr>
          <a:xfrm>
            <a:off x="832104" y="2896870"/>
            <a:ext cx="10531904" cy="13124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1700"/>
              </a:lnSpc>
              <a:tabLst>
                <a:tab pos="2706001" algn="l"/>
                <a:tab pos="5373902" algn="l"/>
                <a:tab pos="805450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65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38_2#92bf8a1fe.choice_image?vop=1&amp;pid=d0b1978ff&amp;color=0,0,0&amp;tib=255,255,255&amp;iip=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6052" y="2901125"/>
            <a:ext cx="134416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38_2#92bf8a1fe.choice_image?vop=1&amp;pid=d0b1978ff&amp;color=0,0,0&amp;tib=255,255,255&amp;iip=6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4325" y="2901125"/>
            <a:ext cx="1344168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38_2#92bf8a1fe.choice_image?vop=1&amp;pid=d0b1978ff&amp;color=0,0,0&amp;tib=255,255,255&amp;iip=7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6692" y="2965133"/>
            <a:ext cx="133502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38_2#92bf8a1fe.choice_image?vop=1&amp;pid=d0b1978ff&amp;color=0,0,0&amp;tib=255,255,255&amp;iip=8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3758" y="2965133"/>
            <a:ext cx="1335024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40_1#92bf8a1fe?vop=1&amp;pid=d0b1978ff&amp;color=0,0,0&amp;bt=1&amp;bbb=1&amp;hb=1"/>
              <p:cNvSpPr/>
              <p:nvPr/>
            </p:nvSpPr>
            <p:spPr>
              <a:xfrm>
                <a:off x="832104" y="1512000"/>
                <a:ext cx="10533888" cy="3348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【解析】设篮球质量为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，向上抛出的初速度大小为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，对应动能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，上升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、下降阶段加速度大小分别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，空气阻力大小为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.上升阶段，根据牛顿第二定律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，下降阶段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，根据牛顿第二定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可知上升时间小于下降时间，上升阶段，有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，下降阶段，有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（关键：上升阶段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，加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速度大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图像更陡、所用时间短，下降阶段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图像较缓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，且两段均为开口向上的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抛物线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，故A正确，B错误；上升阶段，有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，下降阶段，有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上升阶段的斜率的绝对值大于下降阶段的斜率的绝对值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，且在最高点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处动能应为零，且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图线均为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直线</a:t>
                </a: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图像斜率表示为合外力（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，恒定），应为直线）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，故C、D错误.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40_1#92bf8a1fe?vop=1&amp;pid=d0b1978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348355"/>
              </a:xfrm>
              <a:prstGeom prst="rect">
                <a:avLst/>
              </a:prstGeom>
              <a:blipFill>
                <a:blip r:embed="rId3"/>
                <a:stretch>
                  <a:fillRect l="-1389" r="-1505" b="-4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S.40_1#92bf8a1fe?vop=1&amp;pid=d0b1978ff&amp;color=0,0,0&amp;bt=1&amp;bbb=1&amp;hb=1&amp;uw=1">
            <a:extLst>
              <a:ext uri="{FF2B5EF4-FFF2-40B4-BE49-F238E27FC236}">
                <a16:creationId xmlns:a16="http://schemas.microsoft.com/office/drawing/2014/main" id="{96885F10-904E-981A-C5AD-7D6E5C7B8AA4}"/>
              </a:ext>
            </a:extLst>
          </p:cNvPr>
          <p:cNvSpPr/>
          <p:nvPr/>
        </p:nvSpPr>
        <p:spPr>
          <a:xfrm>
            <a:off x="8767636" y="2349977"/>
            <a:ext cx="1439862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7_AS.40_1#92bf8a1fe?vop=1&amp;pid=d0b1978ff&amp;color=0,0,0&amp;bt=1&amp;bbb=1&amp;hb=1&amp;uw=1">
            <a:extLst>
              <a:ext uri="{FF2B5EF4-FFF2-40B4-BE49-F238E27FC236}">
                <a16:creationId xmlns:a16="http://schemas.microsoft.com/office/drawing/2014/main" id="{5708C663-573C-6F7E-CAF0-64D2A03B0758}"/>
              </a:ext>
            </a:extLst>
          </p:cNvPr>
          <p:cNvSpPr/>
          <p:nvPr/>
        </p:nvSpPr>
        <p:spPr>
          <a:xfrm>
            <a:off x="832104" y="2769077"/>
            <a:ext cx="7084568" cy="4576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5" name="QC_7_AS.40_1#92bf8a1fe?vop=1&amp;pid=d0b1978ff&amp;color=0,0,0&amp;bt=1&amp;bbb=1&amp;hb=1&amp;uw=1">
            <a:extLst>
              <a:ext uri="{FF2B5EF4-FFF2-40B4-BE49-F238E27FC236}">
                <a16:creationId xmlns:a16="http://schemas.microsoft.com/office/drawing/2014/main" id="{CF045624-C07E-600A-D502-F6925A14AECE}"/>
              </a:ext>
            </a:extLst>
          </p:cNvPr>
          <p:cNvSpPr/>
          <p:nvPr/>
        </p:nvSpPr>
        <p:spPr>
          <a:xfrm>
            <a:off x="9523603" y="4089877"/>
            <a:ext cx="1853756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6" name="QC_7_AS.40_1#92bf8a1fe?vop=1&amp;pid=d0b1978ff&amp;color=0,0,0&amp;bt=1&amp;bbb=1&amp;hb=1&amp;uw=1">
            <a:extLst>
              <a:ext uri="{FF2B5EF4-FFF2-40B4-BE49-F238E27FC236}">
                <a16:creationId xmlns:a16="http://schemas.microsoft.com/office/drawing/2014/main" id="{32B0E549-17ED-0F3C-CE54-539C141F344D}"/>
              </a:ext>
            </a:extLst>
          </p:cNvPr>
          <p:cNvSpPr/>
          <p:nvPr/>
        </p:nvSpPr>
        <p:spPr>
          <a:xfrm>
            <a:off x="832104" y="4508343"/>
            <a:ext cx="457200" cy="35287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41_1#85fbfaf36?vop=1&amp;pid=d0b1978ff&amp;color=0,0,0&amp;bt=1&amp;bbb=1&amp;hb=1"/>
              <p:cNvSpPr/>
              <p:nvPr/>
            </p:nvSpPr>
            <p:spPr>
              <a:xfrm>
                <a:off x="832104" y="1512000"/>
                <a:ext cx="10533888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）如图甲所示，质量为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静止在粗糙的水平面上，轻绳一端连接在物块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，另一端绕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在机器的转轴上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，连接物块和转轴的轻绳保持水平，转轴的半径为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，忽略轻绳的粗细，开动机器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，转轴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0∼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时间内转动的角速度随时间变化图像如图乙所示，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则这段时间内(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41_1#85fbfaf36?vop=1&amp;pid=d0b1978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49655"/>
              </a:xfrm>
              <a:prstGeom prst="rect">
                <a:avLst/>
              </a:prstGeom>
              <a:blipFill>
                <a:blip r:embed="rId3"/>
                <a:stretch>
                  <a:fillRect l="-1389" t="-4070" r="-1447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42_1#85fbfaf36.bracket?vop=1&amp;pid=d0b1978ff&amp;color=0,0,0&amp;vpa=10&amp;bbb=1"/>
          <p:cNvSpPr/>
          <p:nvPr/>
        </p:nvSpPr>
        <p:spPr>
          <a:xfrm>
            <a:off x="8281195" y="2234185"/>
            <a:ext cx="4968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pic>
        <p:nvPicPr>
          <p:cNvPr id="4" name="QC_7_BD.41_3#85fbfaf36?iti=3&amp;htil=1&amp;vop=1&amp;pid=d0b1978ff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472" y="3561844"/>
            <a:ext cx="1664208" cy="3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7_BD.41_4#85fbfaf36?iti=4&amp;htil=1&amp;vop=1&amp;pid=d0b1978ff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2693164"/>
            <a:ext cx="1453896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7_BD.41_5#85fbfaf36?iti=3&amp;htil=1&amp;vop=1&amp;pid=d0b1978ff&amp;color=0,0,0"/>
          <p:cNvSpPr/>
          <p:nvPr/>
        </p:nvSpPr>
        <p:spPr>
          <a:xfrm>
            <a:off x="3325082" y="4072892"/>
            <a:ext cx="280988" cy="330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2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7_BD.41_6#85fbfaf36?iti=4&amp;htil=1&amp;vop=1&amp;pid=d0b1978ff&amp;color=0,0,0"/>
          <p:cNvSpPr/>
          <p:nvPr/>
        </p:nvSpPr>
        <p:spPr>
          <a:xfrm>
            <a:off x="8587454" y="4063748"/>
            <a:ext cx="280988" cy="3306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2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7_BD.41_7#85fbfaf36.choices?vop=1&amp;pid=d0b1978ff&amp;color=0,0,0&amp;bbb=1"/>
              <p:cNvSpPr/>
              <p:nvPr/>
            </p:nvSpPr>
            <p:spPr>
              <a:xfrm>
                <a:off x="832104" y="4439096"/>
                <a:ext cx="10533888" cy="1506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物块做初速度为零的匀加速直线运动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可知，物块做加速度越来越大的变加速运动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时刻，轻绳对物块的拉力大小等于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𝑚𝑟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合外力对物块做的功为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7_BD.41_7#85fbfaf36.choices?vop=1&amp;pid=d0b1978f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39096"/>
                <a:ext cx="10533888" cy="1506538"/>
              </a:xfrm>
              <a:prstGeom prst="rect">
                <a:avLst/>
              </a:prstGeom>
              <a:blipFill>
                <a:blip r:embed="rId6"/>
                <a:stretch>
                  <a:fillRect l="-1389" t="-1619" b="-56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43_1#85fbfaf36?vop=1&amp;pid=d0b1978ff&amp;color=0,0,0&amp;bt=1&amp;bbb=1&amp;hb=1"/>
              <p:cNvSpPr/>
              <p:nvPr/>
            </p:nvSpPr>
            <p:spPr>
              <a:xfrm>
                <a:off x="832104" y="1512000"/>
                <a:ext cx="10533888" cy="163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【解析】物块运动的线速度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（易错：混淆“角速度增大”与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速度增大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”，误将速度变化等同于加速度变化）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，故A正确，B错误；由于不知道摩擦力大小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，因此无法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求轻绳的拉力大小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；根据动能定理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，合外力对物块做的功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：用动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能定理将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“合外力功”转化为“动能差”，避开未知摩擦力）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AS.43_1#85fbfaf36?vop=1&amp;pid=d0b1978f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633855"/>
              </a:xfrm>
              <a:prstGeom prst="rect">
                <a:avLst/>
              </a:prstGeom>
              <a:blipFill>
                <a:blip r:embed="rId3"/>
                <a:stretch>
                  <a:fillRect l="-1389" t="-1493" r="-694" b="-89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S.43_1#85fbfaf36?vop=1&amp;pid=d0b1978ff&amp;color=0,0,0&amp;bt=1&amp;bbb=1&amp;hb=1&amp;uw=1">
            <a:extLst>
              <a:ext uri="{FF2B5EF4-FFF2-40B4-BE49-F238E27FC236}">
                <a16:creationId xmlns:a16="http://schemas.microsoft.com/office/drawing/2014/main" id="{1BB05611-3405-E23F-F5DB-86DBD734AD0C}"/>
              </a:ext>
            </a:extLst>
          </p:cNvPr>
          <p:cNvSpPr/>
          <p:nvPr/>
        </p:nvSpPr>
        <p:spPr>
          <a:xfrm>
            <a:off x="1746504" y="1510190"/>
            <a:ext cx="5876100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4" name="QC_7_AS.43_1#85fbfaf36?vop=1&amp;pid=d0b1978ff&amp;color=0,0,0&amp;bt=1&amp;bbb=1&amp;hb=1&amp;uw=1">
            <a:extLst>
              <a:ext uri="{FF2B5EF4-FFF2-40B4-BE49-F238E27FC236}">
                <a16:creationId xmlns:a16="http://schemas.microsoft.com/office/drawing/2014/main" id="{DCB19D59-F56C-33E8-4E5A-683473CBED16}"/>
              </a:ext>
            </a:extLst>
          </p:cNvPr>
          <p:cNvSpPr/>
          <p:nvPr/>
        </p:nvSpPr>
        <p:spPr>
          <a:xfrm>
            <a:off x="4184904" y="2375377"/>
            <a:ext cx="5659628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4_1#1ed3f5852?vop=1&amp;pid=36fc071aa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的小球拴在钢绳的一端，另一端施加大小为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的拉力作用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，使小球在光滑水平面上做半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的匀速圆周运动，现将力的大小缓慢增大为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，经过一段时间后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，小球仍在水平面上做匀速圆周运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，但运动半径变为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.分析小球运动的半径由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的过程中，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拉力对小球做的功为(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4_1#1ed3f5852?vop=1&amp;pid=36fc07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1ed3f5852.bracket?vop=1&amp;pid=36fc071aa&amp;color=0,0,0&amp;vpa=11"/>
          <p:cNvSpPr/>
          <p:nvPr/>
        </p:nvSpPr>
        <p:spPr>
          <a:xfrm>
            <a:off x="9811987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6_BD.44_2#1ed3f5852?htil=8&amp;vop=1&amp;pid=36fc071aa&amp;color=0,0,0&amp;tib=255,255,255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33503" y="2834832"/>
            <a:ext cx="1545336" cy="66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4_3#1ed3f5852.choices?htil=8&amp;vop=1&amp;pid=36fc071aa&amp;color=0,0,0&amp;bbb=1&amp;hs=1"/>
              <p:cNvSpPr/>
              <p:nvPr/>
            </p:nvSpPr>
            <p:spPr>
              <a:xfrm>
                <a:off x="832104" y="2707832"/>
                <a:ext cx="8906256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56107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456107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4_3#1ed3f5852.choices?htil=8&amp;vop=1&amp;pid=36fc071aa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8906256" cy="838200"/>
              </a:xfrm>
              <a:prstGeom prst="rect">
                <a:avLst/>
              </a:prstGeom>
              <a:blipFill>
                <a:blip r:embed="rId5"/>
                <a:stretch>
                  <a:fillRect l="-1643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6_1#1ed3f5852?vop=1&amp;pid=36fc071aa&amp;color=0,0,0&amp;bbb=1&amp;hb=1&amp;hs=1"/>
              <p:cNvSpPr/>
              <p:nvPr/>
            </p:nvSpPr>
            <p:spPr>
              <a:xfrm>
                <a:off x="832104" y="3554414"/>
                <a:ext cx="10533888" cy="1392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【解析】设运动半径为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时小球做圆周运动的线速度大小分别为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，由向心力公式得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𝐹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：利用向心力公式与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动能定理的关联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，消去其中的速度，直接求变力做的功）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6_1#1ed3f5852?vop=1&amp;pid=36fc071aa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54414"/>
                <a:ext cx="10533888" cy="1392555"/>
              </a:xfrm>
              <a:prstGeom prst="rect">
                <a:avLst/>
              </a:prstGeom>
              <a:blipFill>
                <a:blip r:embed="rId6"/>
                <a:stretch>
                  <a:fillRect l="-1389" r="-1100" b="-100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6_AS.46_1#1ed3f5852?vop=1&amp;pid=36fc071aa&amp;color=0,0,0&amp;bbb=1&amp;hb=1&amp;hs=1&amp;uw=1">
            <a:extLst>
              <a:ext uri="{FF2B5EF4-FFF2-40B4-BE49-F238E27FC236}">
                <a16:creationId xmlns:a16="http://schemas.microsoft.com/office/drawing/2014/main" id="{D5256532-924E-C36E-A6B7-0C8A30354FD3}"/>
              </a:ext>
            </a:extLst>
          </p:cNvPr>
          <p:cNvSpPr/>
          <p:nvPr/>
        </p:nvSpPr>
        <p:spPr>
          <a:xfrm>
            <a:off x="8632190" y="3552604"/>
            <a:ext cx="2758695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C_6_AS.46_1#1ed3f5852?vop=1&amp;pid=36fc071aa&amp;color=0,0,0&amp;bbb=1&amp;hb=1&amp;hs=1&amp;uw=1">
            <a:extLst>
              <a:ext uri="{FF2B5EF4-FFF2-40B4-BE49-F238E27FC236}">
                <a16:creationId xmlns:a16="http://schemas.microsoft.com/office/drawing/2014/main" id="{EE0BC80E-86A1-6C05-4FBB-41CC532EF61B}"/>
              </a:ext>
            </a:extLst>
          </p:cNvPr>
          <p:cNvSpPr/>
          <p:nvPr/>
        </p:nvSpPr>
        <p:spPr>
          <a:xfrm>
            <a:off x="832104" y="4073304"/>
            <a:ext cx="7607745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8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7_1#7485d2600?vop=1&amp;pid=36fc071aa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）某同学在学校附近山地上练习打高尔夫球，从高出水平地面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的坡上以速度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水平击出一个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的高尔夫球，高尔夫球落在松软的地面上，砸出一个深度为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的坑，重力加速度为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，对高尔夫球从击出到落至坑底的过程，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7_1#7485d2600?vop=1&amp;pid=36fc07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44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8_1#7485d2600.bracket?vop=1&amp;pid=36fc071aa&amp;color=0,0,0&amp;vpa=12&amp;bbb=1"/>
          <p:cNvSpPr/>
          <p:nvPr/>
        </p:nvSpPr>
        <p:spPr>
          <a:xfrm>
            <a:off x="7213060" y="23368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6_BD.47_2#7485d2600?htil=9&amp;vop=1&amp;pid=36fc071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9025" y="2834832"/>
            <a:ext cx="3182112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7_3#7485d2600.choices?htil=9&amp;vop=1&amp;pid=36fc071aa&amp;color=0,0,0&amp;bbb=1"/>
              <p:cNvSpPr/>
              <p:nvPr/>
            </p:nvSpPr>
            <p:spPr>
              <a:xfrm>
                <a:off x="832104" y="2707832"/>
                <a:ext cx="7260336" cy="2302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高尔夫球的重力势能的减少量为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合外力对高尔夫球做的功为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地面对高尔夫球做的功为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地面对高尔夫球做的功为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7_3#7485d2600.choices?htil=9&amp;vop=1&amp;pid=36fc071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7832"/>
                <a:ext cx="7260336" cy="2302955"/>
              </a:xfrm>
              <a:prstGeom prst="rect">
                <a:avLst/>
              </a:prstGeom>
              <a:blipFill>
                <a:blip r:embed="rId5"/>
                <a:stretch>
                  <a:fillRect l="-2015" b="-3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9_1#7485d2600?vop=1&amp;pid=36fc071aa&amp;color=0,0,0&amp;bt=1&amp;bbb=1&amp;hb=1"/>
              <p:cNvSpPr/>
              <p:nvPr/>
            </p:nvSpPr>
            <p:spPr>
              <a:xfrm>
                <a:off x="832104" y="1512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【解析】高尔夫球的重力势能的减少量为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；对高尔夫球从坡上击出到落至坑底的过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，根据动能定理，合外力对高尔夫球所做的功等于高尔夫球动能的变化量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点拨：直接用初、末动能差求合外力做的功，避开复杂的分段受力分析）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；设地面对高尔夫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球做的功为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49_1#7485d2600?vop=1&amp;pid=36fc07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52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S.49_1#7485d2600?vop=1&amp;pid=36fc071aa&amp;color=0,0,0&amp;bt=1&amp;bbb=1&amp;hb=1&amp;uw=1">
            <a:extLst>
              <a:ext uri="{FF2B5EF4-FFF2-40B4-BE49-F238E27FC236}">
                <a16:creationId xmlns:a16="http://schemas.microsoft.com/office/drawing/2014/main" id="{76B92317-A5F0-0BED-F440-699145BAB52A}"/>
              </a:ext>
            </a:extLst>
          </p:cNvPr>
          <p:cNvSpPr/>
          <p:nvPr/>
        </p:nvSpPr>
        <p:spPr>
          <a:xfrm>
            <a:off x="2889504" y="1930877"/>
            <a:ext cx="8068247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EX.50_1#7485d2600?vop=1&amp;pid=36fc071aa&amp;color=0,0,0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全程用动能定理解题时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先明确初末状态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初态是球被击出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末态是球落至坑底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静止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再梳理力的做功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重力做正功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地面对球的力做负功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列全程动能定理方程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无须拆分平抛和砸坑阶段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直接求解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简化计算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EX.50_1#7485d2600?vop=1&amp;pid=36fc07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t="-1026" r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05a09a85.fixed?pid=549e68dd9&amp;color=255,240,0&amp;bbb=1"/>
          <p:cNvSpPr/>
          <p:nvPr/>
        </p:nvSpPr>
        <p:spPr>
          <a:xfrm>
            <a:off x="0" y="152704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课时2</a:t>
            </a:r>
            <a:endParaRPr lang="en-US" altLang="zh-CN" sz="6000" dirty="0"/>
          </a:p>
        </p:txBody>
      </p:sp>
      <p:sp>
        <p:nvSpPr>
          <p:cNvPr id="3" name="C_3_BD#005a09a85.fixed?pid=549e68dd9&amp;color=255,240,0&amp;bbb=1"/>
          <p:cNvSpPr/>
          <p:nvPr/>
        </p:nvSpPr>
        <p:spPr>
          <a:xfrm>
            <a:off x="0" y="2807208"/>
            <a:ext cx="1218895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0" i="0" dirty="0">
                <a:solidFill>
                  <a:srgbClr val="FFF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动能定理的综合应用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1_1#64f60cdaa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如图所示，一倾角为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的斜面体固定在水平地面上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，现有一滑块以某一初速度沿斜面上滑到最高点后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返回到出发点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，上滑的时间是下滑时间的一半，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则滑块与斜面体之间的动摩擦因数为(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51_1#64f60cdaa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8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2_1#64f60cdaa.bracket?vop=1&amp;pid=1e04a8faa&amp;color=0,0,0&amp;vpa=13"/>
          <p:cNvSpPr/>
          <p:nvPr/>
        </p:nvSpPr>
        <p:spPr>
          <a:xfrm>
            <a:off x="9473660" y="1917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51_2#64f60cdaa?vop=1&amp;pid=1e04a8f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5232" y="2410017"/>
            <a:ext cx="161848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1_3#64f60cdaa.choices?vop=1&amp;pid=1e04a8faa&amp;color=0,0,0&amp;bbb=1"/>
              <p:cNvSpPr/>
              <p:nvPr/>
            </p:nvSpPr>
            <p:spPr>
              <a:xfrm>
                <a:off x="832104" y="3299017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51_3#64f60cdaa.choices?vop=1&amp;pid=1e04a8f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99017"/>
                <a:ext cx="10533888" cy="535559"/>
              </a:xfrm>
              <a:prstGeom prst="rect">
                <a:avLst/>
              </a:prstGeom>
              <a:blipFill>
                <a:blip r:embed="rId5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53_1#64f60cdaa?vop=1&amp;pid=1e04a8faa&amp;color=0,0,0&amp;bbb=1&amp;hb=1"/>
              <p:cNvSpPr/>
              <p:nvPr/>
            </p:nvSpPr>
            <p:spPr>
              <a:xfrm>
                <a:off x="832104" y="3844926"/>
                <a:ext cx="10533888" cy="16944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【解析】依题意，滑块上滑过程，由动能定理可得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滑块下滑过程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，由动能定理可得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𝜃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𝑚𝑣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53_1#64f60cdaa?vop=1&amp;pid=1e04a8f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44926"/>
                <a:ext cx="10533888" cy="1694434"/>
              </a:xfrm>
              <a:prstGeom prst="rect">
                <a:avLst/>
              </a:prstGeom>
              <a:blipFill>
                <a:blip r:embed="rId6"/>
                <a:stretch>
                  <a:fillRect l="-1389" r="-289" b="-4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54_1#64f60cdaa?vop=1&amp;pid=1e04a8faa&amp;color=0,0,0&amp;bt=1&amp;bbb=1"/>
          <p:cNvSpPr/>
          <p:nvPr/>
        </p:nvSpPr>
        <p:spPr>
          <a:xfrm>
            <a:off x="832104" y="1512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漏算摩擦力做功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或误将上滑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下滑的摩擦力方向搞反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两段过程中摩擦力均做负功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5_1#d87fedec4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如图甲所示，倾角为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的固定斜面上有一个质量为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的物块自斜面底端沿斜面上滑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，设物块在斜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面底端的重力势能为零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，则其动能和重力势能随上滑距离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的变化关系如图乙中直线Ⅰ和Ⅱ所示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速度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则下列说法不正确的是(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55_1#d87fedec4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4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6_1#d87fedec4.bracket?vop=1&amp;pid=1e04a8faa&amp;color=0,0,0&amp;vpa=14"/>
          <p:cNvSpPr/>
          <p:nvPr/>
        </p:nvSpPr>
        <p:spPr>
          <a:xfrm>
            <a:off x="8222583" y="2336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4" name="QC_5_BD.55_3#d87fedec4?iti=5&amp;htil=1&amp;vop=1&amp;pid=1e04a8f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2344" y="3621216"/>
            <a:ext cx="1417320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55_4#d87fedec4?iti=6&amp;htil=1&amp;vop=1&amp;pid=1e04a8fa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2834832"/>
            <a:ext cx="1984248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55_5#d87fedec4?iti=5&amp;htil=1&amp;vop=1&amp;pid=1e04a8faa&amp;color=0,0,0"/>
          <p:cNvSpPr/>
          <p:nvPr/>
        </p:nvSpPr>
        <p:spPr>
          <a:xfrm>
            <a:off x="3320510" y="458032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7" name="QC_5_BD.55_6#d87fedec4?iti=6&amp;htil=1&amp;vop=1&amp;pid=1e04a8faa&amp;color=0,0,0"/>
          <p:cNvSpPr/>
          <p:nvPr/>
        </p:nvSpPr>
        <p:spPr>
          <a:xfrm>
            <a:off x="8587454" y="4580320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55_7#d87fedec4.choices?vop=1&amp;pid=1e04a8faa&amp;color=0,0,0&amp;bbb=1"/>
              <p:cNvSpPr/>
              <p:nvPr/>
            </p:nvSpPr>
            <p:spPr>
              <a:xfrm>
                <a:off x="832104" y="4955732"/>
                <a:ext cx="10533888" cy="8039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物块的初速度大小为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物块和斜面间的动摩擦因数为0.5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物块上升的最大高度为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物块回到斜面底端时的动能为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55_7#d87fedec4.choices?vop=1&amp;pid=1e04a8f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55732"/>
                <a:ext cx="10533888" cy="803910"/>
              </a:xfrm>
              <a:prstGeom prst="rect">
                <a:avLst/>
              </a:prstGeom>
              <a:blipFill>
                <a:blip r:embed="rId6"/>
                <a:stretch>
                  <a:fillRect l="-1389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57_1#d87fedec4?vop=1&amp;pid=1e04a8faa&amp;color=0,0,0&amp;bt=1&amp;bbb=1&amp;hb=1"/>
              <p:cNvSpPr/>
              <p:nvPr/>
            </p:nvSpPr>
            <p:spPr>
              <a:xfrm>
                <a:off x="832104" y="1508760"/>
                <a:ext cx="10533888" cy="227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【解析】物块的初动能为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，可得物块的初速度大小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k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；由图乙可知，物块上升的最大高度为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=5×0.6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；由动能定理有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，解得物块和斜面间的动摩擦因数为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；物块上滑和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下滑时克服摩擦力做功均为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，物块从开始上滑到回到斜面底端时根据动能定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，故D正确.此题选择不正确的，故选A.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57_1#d87fedec4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277555"/>
              </a:xfrm>
              <a:prstGeom prst="rect">
                <a:avLst/>
              </a:prstGeom>
              <a:blipFill>
                <a:blip r:embed="rId3"/>
                <a:stretch>
                  <a:fillRect l="-1389" b="-53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8_1#6397d5a56?htil=11&amp;vop=1&amp;pid=1e04a8faa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1042" y="1594296"/>
            <a:ext cx="1775841" cy="118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8_2#6397d5a56?htil=11&amp;vop=1&amp;pid=1e04a8faa&amp;color=0,0,0&amp;bt=1&amp;bbb=1&amp;hb=1&amp;hs=1"/>
              <p:cNvSpPr/>
              <p:nvPr/>
            </p:nvSpPr>
            <p:spPr>
              <a:xfrm>
                <a:off x="832104" y="1512000"/>
                <a:ext cx="8476488" cy="1379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）某同学操控一款玩具汽车沿水平的直轨道向右运动了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的距离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，在此过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程中小汽车的动能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与运动位移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的关系图像如图所示，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段小汽车以额定功率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，图像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点处的切线水平.已知小汽车的质量为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，运动中所受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的阻力大小恒为其重力大小的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0&lt;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58_2#6397d5a56?htil=11&amp;vop=1&amp;pid=1e04a8faa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8476488" cy="1379855"/>
              </a:xfrm>
              <a:prstGeom prst="rect">
                <a:avLst/>
              </a:prstGeom>
              <a:blipFill>
                <a:blip r:embed="rId4"/>
                <a:stretch>
                  <a:fillRect l="-1727" t="-3540" r="-216" b="-106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9_1#6397d5a56.bracket?vop=1&amp;pid=1e04a8faa&amp;color=0,0,0&amp;vpa=15&amp;bbb=1"/>
          <p:cNvSpPr/>
          <p:nvPr/>
        </p:nvSpPr>
        <p:spPr>
          <a:xfrm>
            <a:off x="7603458" y="2570545"/>
            <a:ext cx="4968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8_3#6397d5a56.choices?vop=1&amp;pid=1e04a8faa&amp;color=0,0,0&amp;bbb=1&amp;hs=1"/>
              <p:cNvSpPr/>
              <p:nvPr/>
            </p:nvSpPr>
            <p:spPr>
              <a:xfrm>
                <a:off x="832104" y="2895220"/>
                <a:ext cx="10533888" cy="80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，小汽车做加速度减小的加速运动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小汽车的额定功率为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小汽车的额定功率为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段，小汽车运动的加速度大小为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58_3#6397d5a56.choices?vop=1&amp;pid=1e04a8faa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5220"/>
                <a:ext cx="10533888" cy="808800"/>
              </a:xfrm>
              <a:prstGeom prst="rect">
                <a:avLst/>
              </a:prstGeom>
              <a:blipFill>
                <a:blip r:embed="rId5"/>
                <a:stretch>
                  <a:fillRect l="-1389" b="-150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0_1#6397d5a56?vop=1&amp;pid=1e04a8faa&amp;color=0,0,0&amp;bbb=1&amp;hb=1"/>
              <p:cNvSpPr/>
              <p:nvPr/>
            </p:nvSpPr>
            <p:spPr>
              <a:xfrm>
                <a:off x="832104" y="3707448"/>
                <a:ext cx="10533888" cy="209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段小汽车以额定功率运动，则根据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，随着速度的增大，牵引力减小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，根据牛顿第二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定律可知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，加速度也减小，所以在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段，小汽车做加速度减小的加速运动，故A正确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牵引力等于阻力时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，小汽车做匀速直线运动，即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，此时动能为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，则小汽车的额定功率为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𝑘𝑚𝑔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𝑔h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，故B错误，C正确；在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小汽车速度减小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图像的斜率表示合外力，有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，则加速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60_1#6397d5a56?vop=1&amp;pid=1e04a8f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07448"/>
                <a:ext cx="10533888" cy="2094230"/>
              </a:xfrm>
              <a:prstGeom prst="rect">
                <a:avLst/>
              </a:prstGeom>
              <a:blipFill>
                <a:blip r:embed="rId6"/>
                <a:stretch>
                  <a:fillRect l="-1389" t="-1453" r="-3414" b="-6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b07207db1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1062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我国新能源汽车发展迅猛，常州已成为新能源之都.质量为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的某新能源汽车在水平路面上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以恒定加速度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启动，其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图像如图所示，其中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段为直线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.已知汽车动力系统的额定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功率为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kW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，汽车所受阻力大小恒为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61_1#b07207db1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062355"/>
              </a:xfrm>
              <a:prstGeom prst="rect">
                <a:avLst/>
              </a:prstGeom>
              <a:blipFill>
                <a:blip r:embed="rId3"/>
                <a:stretch>
                  <a:fillRect l="-1389" t="-2299" r="-1215" b="-13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1_2#b07207db1?vop=1&amp;pid=1e04a8f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0056" y="2707706"/>
            <a:ext cx="2139696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62_1#242192325?vop=1&amp;pid=b07207db1&amp;color=0,0,0&amp;bbb=1"/>
              <p:cNvSpPr/>
              <p:nvPr/>
            </p:nvSpPr>
            <p:spPr>
              <a:xfrm>
                <a:off x="832104" y="4155506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（1）求汽车匀加速阶段的最大速度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及所用时间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62_1#242192325?vop=1&amp;pid=b07207db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55506"/>
                <a:ext cx="10533888" cy="325755"/>
              </a:xfrm>
              <a:prstGeom prst="rect">
                <a:avLst/>
              </a:prstGeom>
              <a:blipFill>
                <a:blip r:embed="rId5"/>
                <a:stretch>
                  <a:fillRect l="-1389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63_1#242192325?vop=1&amp;pid=b07207db1&amp;color=0,0,0&amp;bbb=1"/>
              <p:cNvSpPr/>
              <p:nvPr/>
            </p:nvSpPr>
            <p:spPr>
              <a:xfrm>
                <a:off x="832104" y="4533394"/>
                <a:ext cx="10533888" cy="3181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6_AN.63_1#242192325?vop=1&amp;pid=b07207db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33394"/>
                <a:ext cx="10533888" cy="318135"/>
              </a:xfrm>
              <a:prstGeom prst="rect">
                <a:avLst/>
              </a:prstGeom>
              <a:blipFill>
                <a:blip r:embed="rId6"/>
                <a:stretch>
                  <a:fillRect l="-810" t="-9615" b="-461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64_1#242192325?vop=1&amp;pid=b07207db1&amp;color=0,0,0&amp;bbb=1&amp;hb=1"/>
              <p:cNvSpPr/>
              <p:nvPr/>
            </p:nvSpPr>
            <p:spPr>
              <a:xfrm>
                <a:off x="832104" y="4852736"/>
                <a:ext cx="10533888" cy="1049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【解析】根据牛顿第二定律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，解得匀加速时汽车的牵引力为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当汽车达到额定功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，匀加速阶段的速度达到最大，为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，所用时间为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：恒定加速度启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动分为匀加速阶段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恒定）和变加速阶段（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恒定））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S.64_1#242192325?vop=1&amp;pid=b07207db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52736"/>
                <a:ext cx="10533888" cy="1049655"/>
              </a:xfrm>
              <a:prstGeom prst="rect">
                <a:avLst/>
              </a:prstGeom>
              <a:blipFill>
                <a:blip r:embed="rId7"/>
                <a:stretch>
                  <a:fillRect l="-1389" t="-2326" r="-463" b="-139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6_AS.64_1#242192325?vop=1&amp;pid=b07207db1&amp;color=0,0,0&amp;bbb=1&amp;hb=1&amp;uw=1">
            <a:extLst>
              <a:ext uri="{FF2B5EF4-FFF2-40B4-BE49-F238E27FC236}">
                <a16:creationId xmlns:a16="http://schemas.microsoft.com/office/drawing/2014/main" id="{C0098AD7-D269-F290-5F61-B99195CC3F49}"/>
              </a:ext>
            </a:extLst>
          </p:cNvPr>
          <p:cNvSpPr/>
          <p:nvPr/>
        </p:nvSpPr>
        <p:spPr>
          <a:xfrm>
            <a:off x="9393492" y="4850926"/>
            <a:ext cx="1897062" cy="3719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4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8" name="QO_6_AS.64_1#242192325?vop=1&amp;pid=b07207db1&amp;color=0,0,0&amp;bbb=1&amp;hb=1&amp;uw=1">
            <a:extLst>
              <a:ext uri="{FF2B5EF4-FFF2-40B4-BE49-F238E27FC236}">
                <a16:creationId xmlns:a16="http://schemas.microsoft.com/office/drawing/2014/main" id="{ABB9E2C6-330E-E0CF-BA12-9DBB8448212E}"/>
              </a:ext>
            </a:extLst>
          </p:cNvPr>
          <p:cNvSpPr/>
          <p:nvPr/>
        </p:nvSpPr>
        <p:spPr>
          <a:xfrm>
            <a:off x="832104" y="5219226"/>
            <a:ext cx="8133207" cy="3719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4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65_1#8a30215e4?vop=1&amp;pid=b07207db1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，求汽车在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时间走过的路程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65_1#8a30215e4?vop=1&amp;pid=b07207db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66_1#8a30215e4?vop=1&amp;pid=b07207db1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346.5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66_1#8a30215e4?vop=1&amp;pid=b07207db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8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7_1#8a30215e4?vop=1&amp;pid=b07207db1&amp;color=0,0,0&amp;bbb=1&amp;hb=1"/>
              <p:cNvSpPr/>
              <p:nvPr/>
            </p:nvSpPr>
            <p:spPr>
              <a:xfrm>
                <a:off x="832104" y="2278635"/>
                <a:ext cx="10533888" cy="133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【解析】当牵引力与阻力平衡时，汽车达到最大行驶速度，即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，汽车在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时间内，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根据动能定理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（提醒：变加速阶段功率恒定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，牵引力做功为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𝑊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，阻力做功为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𝑓𝑠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为路程）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=346.5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67_1#8a30215e4?vop=1&amp;pid=b07207db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337755"/>
              </a:xfrm>
              <a:prstGeom prst="rect">
                <a:avLst/>
              </a:prstGeom>
              <a:blipFill>
                <a:blip r:embed="rId5"/>
                <a:stretch>
                  <a:fillRect l="-1389" b="-9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AS.67_1#8a30215e4?vop=1&amp;pid=b07207db1&amp;color=0,0,0&amp;bbb=1&amp;hb=1&amp;uw=1">
            <a:extLst>
              <a:ext uri="{FF2B5EF4-FFF2-40B4-BE49-F238E27FC236}">
                <a16:creationId xmlns:a16="http://schemas.microsoft.com/office/drawing/2014/main" id="{622E11DD-8D93-8DEC-97E7-9A2847D5EAF3}"/>
              </a:ext>
            </a:extLst>
          </p:cNvPr>
          <p:cNvSpPr/>
          <p:nvPr/>
        </p:nvSpPr>
        <p:spPr>
          <a:xfrm>
            <a:off x="832104" y="2745137"/>
            <a:ext cx="4592765" cy="4766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5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68_1#b07207db1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本题为汽车恒定加速度启动问题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匀加速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额定功率行驶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匀速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zh-CN" altLang="en-US" sz="1800" b="0" i="0">
                  <a:solidFill>
                    <a:srgbClr val="000000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三阶段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先根据牛顿第二定律求匀加速阶段牵引力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结合额定功率求匀加速阶段最大速度与时间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再用动能定理求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段的路程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核心是明确各阶段功率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牵引力与速度的关系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EX.68_1#b07207db1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570355"/>
              </a:xfrm>
              <a:prstGeom prst="rect">
                <a:avLst/>
              </a:prstGeom>
              <a:blipFill>
                <a:blip r:embed="rId3"/>
                <a:stretch>
                  <a:fillRect l="-1389" t="-775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9_1#c40fe036f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1383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如图所示，上表面水平的桌子固定在水平地面上，半径为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的四分之一光滑圆弧轨道固定在桌面上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弧轨道底端与桌面相切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，切点到桌面右边缘的距离为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，桌面到地面的高度为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的物块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视为质点）从地面某处斜向上抛出，结果物块恰好水平通过桌面右边缘，且恰好能回到桌面右边缘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.物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块与桌面间的动摩擦因数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69_1#c40fe036f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1383030"/>
              </a:xfrm>
              <a:prstGeom prst="rect">
                <a:avLst/>
              </a:prstGeom>
              <a:blipFill>
                <a:blip r:embed="rId3"/>
                <a:stretch>
                  <a:fillRect l="-1389" t="-2203" r="-1331" b="-101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69_2#c40fe036f?vop=1&amp;pid=1e04a8f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5152" y="2999932"/>
            <a:ext cx="2898648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70_1#9b622d7fe?vop=1&amp;pid=c40fe036f&amp;color=0,0,0&amp;bbb=1"/>
              <p:cNvSpPr/>
              <p:nvPr/>
            </p:nvSpPr>
            <p:spPr>
              <a:xfrm>
                <a:off x="832104" y="4485832"/>
                <a:ext cx="10533888" cy="31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（1）求物块第一次通过桌面右边缘时的速度大小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70_1#9b622d7fe?vop=1&amp;pid=c40fe03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85832"/>
                <a:ext cx="10533888" cy="316230"/>
              </a:xfrm>
              <a:prstGeom prst="rect">
                <a:avLst/>
              </a:prstGeom>
              <a:blipFill>
                <a:blip r:embed="rId5"/>
                <a:stretch>
                  <a:fillRect l="-1389" t="-13462" b="-4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71_1#9b622d7fe?vop=1&amp;pid=c40fe036f&amp;color=0,0,0&amp;bbb=1"/>
              <p:cNvSpPr/>
              <p:nvPr/>
            </p:nvSpPr>
            <p:spPr>
              <a:xfrm>
                <a:off x="832104" y="4813936"/>
                <a:ext cx="10533888" cy="379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6_AN.71_1#9b622d7fe?vop=1&amp;pid=c40fe03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13936"/>
                <a:ext cx="10533888" cy="379730"/>
              </a:xfrm>
              <a:prstGeom prst="rect">
                <a:avLst/>
              </a:prstGeom>
              <a:blipFill>
                <a:blip r:embed="rId6"/>
                <a:stretch>
                  <a:fillRect b="-209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S.72_1#9b622d7fe?vop=1&amp;pid=c40fe036f&amp;color=0,0,0&amp;bbb=1&amp;hb=1"/>
              <p:cNvSpPr/>
              <p:nvPr/>
            </p:nvSpPr>
            <p:spPr>
              <a:xfrm>
                <a:off x="832104" y="5198492"/>
                <a:ext cx="10533888" cy="875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【解析】对物块第一次通过桌面右边缘后的运动过程，由动能定理有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S.72_1#9b622d7fe?vop=1&amp;pid=c40fe03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98492"/>
                <a:ext cx="10533888" cy="875030"/>
              </a:xfrm>
              <a:prstGeom prst="rect">
                <a:avLst/>
              </a:prstGeom>
              <a:blipFill>
                <a:blip r:embed="rId7"/>
                <a:stretch>
                  <a:fillRect l="-1389" b="-139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3_1#fd9fc2b1c?vop=1&amp;pid=c40fe036f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（2）求物块从地面抛出时到桌面右边缘的水平距离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以及物块抛出时的速度大小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73_1#fd9fc2b1c?vop=1&amp;pid=c40fe036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4_1#fd9fc2b1c?vop=1&amp;pid=c40fe036f&amp;color=0,0,0&amp;bbb=1"/>
              <p:cNvSpPr/>
              <p:nvPr/>
            </p:nvSpPr>
            <p:spPr>
              <a:xfrm>
                <a:off x="832104" y="1878522"/>
                <a:ext cx="10533888" cy="4473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74_1#fd9fc2b1c?vop=1&amp;pid=c40fe03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8522"/>
                <a:ext cx="10533888" cy="447358"/>
              </a:xfrm>
              <a:prstGeom prst="rect">
                <a:avLst/>
              </a:prstGeom>
              <a:blipFill>
                <a:blip r:embed="rId4"/>
                <a:stretch>
                  <a:fillRect l="-810" b="-270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75_1#fd9fc2b1c?vop=1&amp;pid=c40fe036f&amp;color=0,0,0&amp;bbb=1&amp;hb=1"/>
              <p:cNvSpPr/>
              <p:nvPr/>
            </p:nvSpPr>
            <p:spPr>
              <a:xfrm>
                <a:off x="832104" y="2333436"/>
                <a:ext cx="10533888" cy="1206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【解析】设物块从地面抛出到第一次通过桌面右边缘所用的时间为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物块抛出时沿竖直方向的分速度大小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75_1#fd9fc2b1c?vop=1&amp;pid=c40fe03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3436"/>
                <a:ext cx="10533888" cy="1206500"/>
              </a:xfrm>
              <a:prstGeom prst="rect">
                <a:avLst/>
              </a:prstGeom>
              <a:blipFill>
                <a:blip r:embed="rId5"/>
                <a:stretch>
                  <a:fillRect l="-1389" r="-2315" b="-10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6700ee53e?pid=c134af5b4&amp;color=0,0,0&amp;bt=1&amp;bbb=1"/>
          <p:cNvSpPr/>
          <p:nvPr/>
        </p:nvSpPr>
        <p:spPr>
          <a:xfrm>
            <a:off x="832104" y="150876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角度1</a:t>
            </a:r>
            <a:r>
              <a:rPr lang="en-US" altLang="zh-CN" sz="2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直线运动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1_1#f6afc2f64?vop=1&amp;pid=6700ee53e&amp;color=0,0,0&amp;bbb=1&amp;hb=1"/>
              <p:cNvSpPr/>
              <p:nvPr/>
            </p:nvSpPr>
            <p:spPr>
              <a:xfrm>
                <a:off x="832104" y="1950085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如图所示，将质量为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的小球以初速度大小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由地面竖直向上抛出.小球落回地面时，其速度大小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设小球在运动过程中所受空气阻力的大小不变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，重力加速度大小为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则空气阻力的大小等于(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BD.1_1#f6afc2f64?vop=1&amp;pid=6700ee5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50085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1331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2_1#f6afc2f64.bracket?vop=1&amp;pid=6700ee53e&amp;color=0,0,0&amp;vpa=1"/>
          <p:cNvSpPr/>
          <p:nvPr/>
        </p:nvSpPr>
        <p:spPr>
          <a:xfrm>
            <a:off x="10303097" y="2520950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pic>
        <p:nvPicPr>
          <p:cNvPr id="5" name="QC_7_BD.1_2#f6afc2f64?vop=1&amp;pid=6700ee5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8152" y="3019425"/>
            <a:ext cx="621792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BD.1_3#f6afc2f64.choices?vop=1&amp;pid=6700ee53e&amp;color=0,0,0&amp;bbb=1"/>
              <p:cNvSpPr/>
              <p:nvPr/>
            </p:nvSpPr>
            <p:spPr>
              <a:xfrm>
                <a:off x="832104" y="3832225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6497" algn="l"/>
                    <a:tab pos="5374894" algn="l"/>
                    <a:tab pos="80559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7_BD.1_3#f6afc2f64.choices?vop=1&amp;pid=6700ee5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32225"/>
                <a:ext cx="10533888" cy="535559"/>
              </a:xfrm>
              <a:prstGeom prst="rect">
                <a:avLst/>
              </a:prstGeom>
              <a:blipFill>
                <a:blip r:embed="rId5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7_AS.3_1#f6afc2f64?vop=1&amp;pid=6700ee53e&amp;color=0,0,0&amp;bbb=1&amp;hb=1"/>
              <p:cNvSpPr/>
              <p:nvPr/>
            </p:nvSpPr>
            <p:spPr>
              <a:xfrm>
                <a:off x="832104" y="4378134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【解析】设小球上升的最大高度为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，所受阻力大小为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，小球上升过程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，由动能定理有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，小球下落过程，由动能定理有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：多过程直线运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动优先分段列动能定理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，利用相同物理量（如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）联立求解未知力）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，联立解得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7_AS.3_1#f6afc2f64?vop=1&amp;pid=6700ee5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78134"/>
                <a:ext cx="10533888" cy="1358900"/>
              </a:xfrm>
              <a:prstGeom prst="rect">
                <a:avLst/>
              </a:prstGeom>
              <a:blipFill>
                <a:blip r:embed="rId6"/>
                <a:stretch>
                  <a:fillRect l="-1389" r="-1100" b="-6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C_7_AS.3_1#f6afc2f64?vop=1&amp;pid=6700ee53e&amp;color=0,0,0&amp;bbb=1&amp;hb=1&amp;uw=1">
            <a:extLst>
              <a:ext uri="{FF2B5EF4-FFF2-40B4-BE49-F238E27FC236}">
                <a16:creationId xmlns:a16="http://schemas.microsoft.com/office/drawing/2014/main" id="{16D1122E-04B0-D846-5AD4-CEBA5CC14761}"/>
              </a:ext>
            </a:extLst>
          </p:cNvPr>
          <p:cNvSpPr/>
          <p:nvPr/>
        </p:nvSpPr>
        <p:spPr>
          <a:xfrm>
            <a:off x="6581521" y="4377911"/>
            <a:ext cx="3040063" cy="41954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9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  <p:sp>
        <p:nvSpPr>
          <p:cNvPr id="9" name="QC_7_AS.3_1#f6afc2f64?vop=1&amp;pid=6700ee53e&amp;color=0,0,0&amp;bbb=1&amp;hb=1&amp;uw=1">
            <a:extLst>
              <a:ext uri="{FF2B5EF4-FFF2-40B4-BE49-F238E27FC236}">
                <a16:creationId xmlns:a16="http://schemas.microsoft.com/office/drawing/2014/main" id="{7A177631-F317-7C5F-5677-A3663AFBB4B0}"/>
              </a:ext>
            </a:extLst>
          </p:cNvPr>
          <p:cNvSpPr/>
          <p:nvPr/>
        </p:nvSpPr>
        <p:spPr>
          <a:xfrm>
            <a:off x="832104" y="4795424"/>
            <a:ext cx="8203375" cy="5243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50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  <p:bldP spid="8" grpId="0" build="p" animBg="1"/>
      <p:bldP spid="9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6_1#30e85cac0?vop=1&amp;pid=c40fe036f&amp;color=0,0,0&amp;bt=1&amp;bbb=1&amp;hb=1"/>
              <p:cNvSpPr/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（3）求物块第一次通过圆弧轨道底端时对圆弧轨道的压力大小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，并通过计算判断物块是否能到达圆弧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轨道的最高点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76_1#30e85cac0?vop=1&amp;pid=c40fe036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77_1#30e85cac0?vop=1&amp;pid=c40fe036f&amp;color=0,0,0&amp;bbb=1"/>
              <p:cNvSpPr/>
              <p:nvPr/>
            </p:nvSpPr>
            <p:spPr>
              <a:xfrm>
                <a:off x="832104" y="233769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77_1#30e85cac0?vop=1&amp;pid=c40fe036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7690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042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78_1#30e85cac0?vop=1&amp;pid=c40fe036f&amp;color=0,0,0&amp;bbb=1&amp;hb=1"/>
              <p:cNvSpPr/>
              <p:nvPr/>
            </p:nvSpPr>
            <p:spPr>
              <a:xfrm>
                <a:off x="832104" y="2711007"/>
                <a:ext cx="10533888" cy="19988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【解析】设物块第一次通过圆弧轨道底端时的速度大小为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𝑚𝑣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𝑔𝑅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，设物块在第一次通过圆弧轨道底端时所受圆弧轨道的支持力大小为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根据牛顿第三定律有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，设物块第一次通过圆弧轨道底端后最高能到达距桌面的高度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处，由动能定理有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𝑚𝑣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，所以物块不能到达圆弧轨道的最高点.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78_1#30e85cac0?vop=1&amp;pid=c40fe036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1007"/>
                <a:ext cx="10533888" cy="1998853"/>
              </a:xfrm>
              <a:prstGeom prst="rect">
                <a:avLst/>
              </a:prstGeom>
              <a:blipFill>
                <a:blip r:embed="rId5"/>
                <a:stretch>
                  <a:fillRect l="-1389" r="-1910" b="-39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79_1#94c34c07f?vop=1&amp;pid=1e04a8faa&amp;color=0,0,0&amp;bt=1&amp;bbb=1&amp;hb=1"/>
              <p:cNvSpPr/>
              <p:nvPr/>
            </p:nvSpPr>
            <p:spPr>
              <a:xfrm>
                <a:off x="832104" y="1512000"/>
                <a:ext cx="10533888" cy="2870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如图所示为某一游戏装置的示意图.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为倾角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的足够长的倾斜直轨道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，圆轨道最低点分别与水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平直轨道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相接于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前后略错开），轨道各部分平滑连接，轨道右侧存在一挡板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轨道与挡板均在同一个竖直平面内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，圆轨道半径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点正下方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点为坐标原点建立直角坐标系，挡板形状满足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的滑块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可视为质点）从倾斜轨道上距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处由静止释放.滑块与轨道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之间的动摩擦因数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余轨道均光滑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.受材料结构强度的限制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，圆轨道能够承受来自滑块的最大压力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d>
                      <m:d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37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=0.6,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37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=0.8,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=10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79_1#94c34c07f?vop=1&amp;pid=1e04a8f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870200"/>
              </a:xfrm>
              <a:prstGeom prst="rect">
                <a:avLst/>
              </a:prstGeom>
              <a:blipFill>
                <a:blip r:embed="rId3"/>
                <a:stretch>
                  <a:fillRect l="-1389" r="-3067" b="-3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79_2#94c34c07f?vop=1&amp;pid=1e04a8f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6996" y="4473132"/>
            <a:ext cx="3054963" cy="14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0_1#2be97a579?vop=1&amp;pid=94c34c07f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（1）若滑块恰好能通过圆轨道的最高点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，求滑块通过最高点时的速度大小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0_1#2be97a579?vop=1&amp;pid=94c34c07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1_1#2be97a579?vop=1&amp;pid=94c34c07f&amp;color=0,0,0&amp;bbb=1"/>
              <p:cNvSpPr/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81_1#2be97a579?vop=1&amp;pid=94c34c0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84175"/>
              </a:xfrm>
              <a:prstGeom prst="rect">
                <a:avLst/>
              </a:prstGeom>
              <a:blipFill>
                <a:blip r:embed="rId4"/>
                <a:stretch>
                  <a:fillRect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82_1#2be97a579?vop=1&amp;pid=94c34c07f&amp;color=0,0,0&amp;bbb=1"/>
              <p:cNvSpPr/>
              <p:nvPr/>
            </p:nvSpPr>
            <p:spPr>
              <a:xfrm>
                <a:off x="832104" y="2304988"/>
                <a:ext cx="10533888" cy="4616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【解析】若滑块恰好能通过圆轨道的最高点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S.82_1#2be97a579?vop=1&amp;pid=94c34c0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04988"/>
                <a:ext cx="10533888" cy="461645"/>
              </a:xfrm>
              <a:prstGeom prst="rect">
                <a:avLst/>
              </a:prstGeom>
              <a:blipFill>
                <a:blip r:embed="rId5"/>
                <a:stretch>
                  <a:fillRect l="-1389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3_1#fe4158fd2?vop=1&amp;pid=94c34c07f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（2）要使滑块经过圆轨道时不脱轨且最终能落在挡板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需满足的条件.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3_1#fe4158fd2?vop=1&amp;pid=94c34c07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4_1#fe4158fd2?vop=1&amp;pid=94c34c07f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84_1#fe4158fd2?vop=1&amp;pid=94c34c0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4"/>
                <a:stretch>
                  <a:fillRect l="-810" b="-1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85_1#fe4158fd2?vop=1&amp;pid=94c34c07f&amp;color=0,0,0&amp;bbb=1&amp;hb=1"/>
              <p:cNvSpPr/>
              <p:nvPr/>
            </p:nvSpPr>
            <p:spPr>
              <a:xfrm>
                <a:off x="832104" y="2278635"/>
                <a:ext cx="10533888" cy="251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【解析】滑块经过圆轨道时不脱轨且能通过最高点，则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</m:rad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，根据动能定理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𝑚𝑣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≥1.25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.若滑块恰好到达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.综上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，滑块经过圆轨道时不脱轨且最终能落在挡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上，需满足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因圆轨道能承受来自滑块的最大压力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，当在最低点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𝐶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需满足条件的范围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85_1#fe4158fd2?vop=1&amp;pid=94c34c07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2513330"/>
              </a:xfrm>
              <a:prstGeom prst="rect">
                <a:avLst/>
              </a:prstGeom>
              <a:blipFill>
                <a:blip r:embed="rId5"/>
                <a:stretch>
                  <a:fillRect l="-1389" r="-1100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86_1#0d058a149?vop=1&amp;pid=94c34c07f&amp;color=0,0,0&amp;bt=1&amp;bbb=1"/>
              <p:cNvSpPr/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为何值时，滑块落在挡板上时的动能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的最小值为多少？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86_1#0d058a149?vop=1&amp;pid=94c34c07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87_1#0d058a149?vop=1&amp;pid=94c34c07f&amp;color=0,0,0&amp;bbb=1"/>
              <p:cNvSpPr/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2.75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6_AN.87_1#0d058a149?vop=1&amp;pid=94c34c0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810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88_1#0d058a149?vop=1&amp;pid=94c34c07f&amp;color=0,0,0&amp;bbb=1&amp;hb=1"/>
              <p:cNvSpPr/>
              <p:nvPr/>
            </p:nvSpPr>
            <p:spPr>
              <a:xfrm>
                <a:off x="832104" y="2281112"/>
                <a:ext cx="10533888" cy="18780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【解析】设滑块在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s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，落在挡板上时的动能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J</m:t>
                        </m: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k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，则代入上面方程解得</a:t>
                </a: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=2.75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S.88_1#0d058a149?vop=1&amp;pid=94c34c07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1112"/>
                <a:ext cx="10533888" cy="1878013"/>
              </a:xfrm>
              <a:prstGeom prst="rect">
                <a:avLst/>
              </a:prstGeom>
              <a:blipFill>
                <a:blip r:embed="rId5"/>
                <a:stretch>
                  <a:fillRect l="-1389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4_1#be1272180?htil=1&amp;vop=1&amp;pid=6700ee53e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20388" y="1594296"/>
            <a:ext cx="1335024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4_2#be1272180?htil=1&amp;vop=1&amp;pid=6700ee53e&amp;color=0,0,0&amp;bt=1&amp;bbb=1&amp;hb=1&amp;hs=1"/>
              <p:cNvSpPr/>
              <p:nvPr/>
            </p:nvSpPr>
            <p:spPr>
              <a:xfrm>
                <a:off x="832104" y="1512000"/>
                <a:ext cx="911656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如图所示，将一截面为矩形的特殊材料静置于水平面上，从距材料上表面高度为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静止释放一个质量为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的小球（可视为质点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），小球进入材料后恰好能运动至材料中距离上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表面为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处.已知小球在该材料中所受的阻力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为大小恒定但未知的系数，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为小球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在材料中运动的位移大小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，不计空气阻力，则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7_BD.4_2#be1272180?htil=1&amp;vop=1&amp;pid=6700ee53e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9116568" cy="1608455"/>
              </a:xfrm>
              <a:prstGeom prst="rect">
                <a:avLst/>
              </a:prstGeom>
              <a:blipFill>
                <a:blip r:embed="rId4"/>
                <a:stretch>
                  <a:fillRect l="-1605" r="-173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5_1#be1272180.bracket?vop=1&amp;pid=6700ee53e&amp;color=0,0,0&amp;vpa=2"/>
          <p:cNvSpPr/>
          <p:nvPr/>
        </p:nvSpPr>
        <p:spPr>
          <a:xfrm>
            <a:off x="8433340" y="2755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4_3#be1272180.choices?htil=1&amp;vop=1&amp;pid=6700ee53e&amp;color=0,0,0&amp;bbb=1&amp;hs=1"/>
              <p:cNvSpPr/>
              <p:nvPr/>
            </p:nvSpPr>
            <p:spPr>
              <a:xfrm>
                <a:off x="832104" y="3114232"/>
                <a:ext cx="9116568" cy="5593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  <a:tabLst>
                    <a:tab pos="2291842" algn="l"/>
                    <a:tab pos="4659884" algn="l"/>
                    <a:tab pos="693902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d>
                          <m:d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</m: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BD.4_3#be1272180.choices?htil=1&amp;vop=1&amp;pid=6700ee53e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32"/>
                <a:ext cx="9116568" cy="559372"/>
              </a:xfrm>
              <a:prstGeom prst="rect">
                <a:avLst/>
              </a:prstGeom>
              <a:blipFill>
                <a:blip r:embed="rId5"/>
                <a:stretch>
                  <a:fillRect l="-1605" b="-14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6_1#be1272180?vop=1&amp;pid=6700ee53e&amp;color=0,0,0&amp;bbb=1&amp;hb=1&amp;hs=1"/>
              <p:cNvSpPr/>
              <p:nvPr/>
            </p:nvSpPr>
            <p:spPr>
              <a:xfrm>
                <a:off x="832104" y="3683192"/>
                <a:ext cx="10533888" cy="128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【解析】根据题意，由动能定理有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h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𝑘𝑑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关键：把在空中下落与在材料内运动两段作为全程处理，材料内阻力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用平均力计算功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，全程列动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能定理求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𝑚𝑔</m:t>
                        </m:r>
                        <m:d>
                          <m:d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h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</m:d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7_AS.6_1#be1272180?vop=1&amp;pid=6700ee53e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83192"/>
                <a:ext cx="10533888" cy="1282700"/>
              </a:xfrm>
              <a:prstGeom prst="rect">
                <a:avLst/>
              </a:prstGeom>
              <a:blipFill>
                <a:blip r:embed="rId6"/>
                <a:stretch>
                  <a:fillRect l="-1389" r="-1331" b="-61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7_AS.6_1#be1272180?vop=1&amp;pid=6700ee53e&amp;color=0,0,0&amp;bbb=1&amp;hb=1&amp;hs=1&amp;uw=1">
            <a:extLst>
              <a:ext uri="{FF2B5EF4-FFF2-40B4-BE49-F238E27FC236}">
                <a16:creationId xmlns:a16="http://schemas.microsoft.com/office/drawing/2014/main" id="{568D77CA-B6EA-D560-E418-2D5F783ACD68}"/>
              </a:ext>
            </a:extLst>
          </p:cNvPr>
          <p:cNvSpPr/>
          <p:nvPr/>
        </p:nvSpPr>
        <p:spPr>
          <a:xfrm>
            <a:off x="2889504" y="3681382"/>
            <a:ext cx="8185023" cy="448120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42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7_1#51f820208?vop=1&amp;pid=6700ee53e&amp;color=0,0,0&amp;bt=1&amp;bbb=1&amp;hb=1"/>
              <p:cNvSpPr/>
              <p:nvPr/>
            </p:nvSpPr>
            <p:spPr>
              <a:xfrm>
                <a:off x="832104" y="1512000"/>
                <a:ext cx="10533888" cy="989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）如图所示，轻质弹簧的左端固定在墙壁上，处于自然长度时右端位于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处.一质量为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的小物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块自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点以初速度大小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沿水平面向左运动了距离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到达最左侧，被弹簧弹回后恰好能到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.已知物块与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水平面间的动摩擦因数为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，弹簧未超出弹性限度，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BD.7_1#51f820208?vop=1&amp;pid=6700ee5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989330"/>
              </a:xfrm>
              <a:prstGeom prst="rect">
                <a:avLst/>
              </a:prstGeom>
              <a:blipFill>
                <a:blip r:embed="rId3"/>
                <a:stretch>
                  <a:fillRect l="-1389" t="-6173" r="-347" b="-148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8_1#51f820208.bracket?vop=1&amp;pid=6700ee53e&amp;color=0,0,0&amp;vpa=3&amp;bbb=1"/>
          <p:cNvSpPr/>
          <p:nvPr/>
        </p:nvSpPr>
        <p:spPr>
          <a:xfrm>
            <a:off x="8288369" y="2192339"/>
            <a:ext cx="4968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pic>
        <p:nvPicPr>
          <p:cNvPr id="4" name="QC_7_BD.7_2#51f820208?vop=1&amp;pid=6700ee5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8344" y="2631632"/>
            <a:ext cx="212140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7_3#51f820208.choices?vop=1&amp;pid=6700ee53e&amp;color=0,0,0&amp;bbb=1"/>
              <p:cNvSpPr/>
              <p:nvPr/>
            </p:nvSpPr>
            <p:spPr>
              <a:xfrm>
                <a:off x="832104" y="3863532"/>
                <a:ext cx="10533888" cy="722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物块的初速度大小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𝑔𝑥</m:t>
                        </m:r>
                      </m:e>
                    </m:rad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物块的初速度大小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𝑔𝑥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物块向右运动最大速度对应的位置在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点左侧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物块向右运动最大速度对应的位置在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点右侧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7_BD.7_3#51f820208.choices?vop=1&amp;pid=6700ee53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63532"/>
                <a:ext cx="10533888" cy="722630"/>
              </a:xfrm>
              <a:prstGeom prst="rect">
                <a:avLst/>
              </a:prstGeom>
              <a:blipFill>
                <a:blip r:embed="rId5"/>
                <a:stretch>
                  <a:fillRect l="-1389" b="-194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7_AS.9_1#51f820208?vop=1&amp;pid=6700ee53e&amp;color=0,0,0&amp;bbb=1&amp;hb=1"/>
              <p:cNvSpPr/>
              <p:nvPr/>
            </p:nvSpPr>
            <p:spPr>
              <a:xfrm>
                <a:off x="832104" y="4587432"/>
                <a:ext cx="10533888" cy="1370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【解析】物块从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点开始到回到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点的过程中由动能定理可得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：往返全程列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动能定理求初速度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（摩擦力做功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，解得物块的初速度大小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𝑔𝑥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；物块向右运动，速度最大时加速度为零，此时满足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𝐹</m:t>
                        </m:r>
                      </m:e>
                      <m:sub>
                        <m:r>
                          <a:rPr lang="en-US" altLang="zh-CN" sz="1800" baseline="-10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弹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（点拨：极值点通过“加速度为零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”的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临界条件分析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，此时弹簧被压缩，则最大速度对应的位置在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点左侧，故C正确，D错误.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7_AS.9_1#51f820208?vop=1&amp;pid=6700ee53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87432"/>
                <a:ext cx="10533888" cy="1370330"/>
              </a:xfrm>
              <a:prstGeom prst="rect">
                <a:avLst/>
              </a:prstGeom>
              <a:blipFill>
                <a:blip r:embed="rId6"/>
                <a:stretch>
                  <a:fillRect l="-1389" t="-4911" r="-1215" b="-10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7_AS.9_1#51f820208?vop=1&amp;pid=6700ee53e&amp;color=0,0,0&amp;bbb=1&amp;hb=1&amp;uw=1">
            <a:extLst>
              <a:ext uri="{FF2B5EF4-FFF2-40B4-BE49-F238E27FC236}">
                <a16:creationId xmlns:a16="http://schemas.microsoft.com/office/drawing/2014/main" id="{48FF3DC8-04D4-0274-0E64-5AD784AC3D11}"/>
              </a:ext>
            </a:extLst>
          </p:cNvPr>
          <p:cNvSpPr/>
          <p:nvPr/>
        </p:nvSpPr>
        <p:spPr>
          <a:xfrm>
            <a:off x="1746504" y="4584035"/>
            <a:ext cx="7530719" cy="362395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FFFF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>
              <a:lnSpc>
                <a:spcPts val="3360"/>
              </a:lnSpc>
            </a:pP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r>
              <a:rPr kumimoji="0" lang="en-US" altLang="zh-CN" sz="1800" b="0" i="0" u="wavy" strike="noStrike" kern="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                                                                  </a:t>
            </a:r>
            <a:r>
              <a:rPr kumimoji="0" lang="en-US" altLang="zh-CN" sz="100" b="0" i="0" u="wavy" strike="noStrike" kern="0" cap="none" spc="-1030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>
                  <a:solidFill>
                    <a:srgbClr val="00A0AF"/>
                  </a:solidFill>
                </a:uFill>
                <a:latin typeface="SimSun" panose="02010600030101010101" pitchFamily="2" charset="-122"/>
              </a:rPr>
              <a:t>.</a:t>
            </a:r>
            <a:endParaRPr kumimoji="0" lang="en-US" altLang="zh-CN" sz="100" b="0" i="0" u="wavy" strike="noStrike" kern="0" cap="none" spc="-10300" normalizeH="0" baseline="0" noProof="0" dirty="0">
              <a:ln>
                <a:noFill/>
              </a:ln>
              <a:solidFill>
                <a:srgbClr val="00A0AF"/>
              </a:solidFill>
              <a:effectLst/>
              <a:uLnTx/>
              <a:uFill>
                <a:solidFill>
                  <a:srgbClr val="00A0AF"/>
                </a:solidFill>
              </a:uFill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EX.10_1#51f820208?vop=1&amp;pid=6700ee53e&amp;color=0,0,0&amp;bt=1&amp;bbb=1&amp;hb=1"/>
              <p:cNvSpPr/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注意说明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弹簧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摩擦系统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往返过程弹簧弹力不做功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仅摩擦力做功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速度最大时合力为零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即弹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簧弹力与摩擦力平衡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7_EX.10_1#51f820208?vop=1&amp;pid=6700ee5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646430"/>
              </a:xfrm>
              <a:prstGeom prst="rect">
                <a:avLst/>
              </a:prstGeom>
              <a:blipFill>
                <a:blip r:embed="rId3"/>
                <a:stretch>
                  <a:fillRect l="-1389" t="-9434" b="-226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1_1#01f77cd20?vop=1&amp;pid=6700ee53e&amp;color=0,0,0&amp;bt=1&amp;bbb=1&amp;hb=1"/>
              <p:cNvSpPr/>
              <p:nvPr/>
            </p:nvSpPr>
            <p:spPr>
              <a:xfrm>
                <a:off x="832104" y="1512000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冬奥会高山滑雪的滑道如图甲所示，滑雪道可简化为如图乙所示的两个倾角不同的斜面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.两斜面间平滑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连接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𝐿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的倾角为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d>
                      <m:d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=0.2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.滑雪板质量为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，质量为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kg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的某游客，从斜面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的顶端由静止下滑经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点后滑上斜面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，最终停在距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的位置，测得他在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段上的滑行时间是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，两段运动均可看作匀变速直线运动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，忽略空气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阻力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11_1#01f77cd20?vop=1&amp;pid=6700ee53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12000"/>
                <a:ext cx="10533888" cy="2030159"/>
              </a:xfrm>
              <a:prstGeom prst="rect">
                <a:avLst/>
              </a:prstGeom>
              <a:blipFill>
                <a:blip r:embed="rId3"/>
                <a:stretch>
                  <a:fillRect l="-1389" r="-810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11_3#01f77cd20?iti=1&amp;htil=1&amp;vop=1&amp;pid=6700ee53e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8920" y="4108388"/>
            <a:ext cx="1344168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7_BD.11_4#01f77cd20?iti=2&amp;htil=1&amp;vop=1&amp;pid=6700ee53e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3660332"/>
            <a:ext cx="2569464" cy="131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7_BD.11_5#01f77cd20?iti=1&amp;htil=1&amp;vop=1&amp;pid=6700ee53e&amp;color=0,0,0"/>
          <p:cNvSpPr/>
          <p:nvPr/>
        </p:nvSpPr>
        <p:spPr>
          <a:xfrm>
            <a:off x="3320510" y="510406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</a:t>
            </a:r>
            <a:endParaRPr lang="en-US" altLang="zh-CN" sz="1800" dirty="0"/>
          </a:p>
        </p:txBody>
      </p:sp>
      <p:sp>
        <p:nvSpPr>
          <p:cNvPr id="6" name="QO_7_BD.11_6#01f77cd20?iti=2&amp;htil=1&amp;vop=1&amp;pid=6700ee53e&amp;color=0,0,0"/>
          <p:cNvSpPr/>
          <p:nvPr/>
        </p:nvSpPr>
        <p:spPr>
          <a:xfrm>
            <a:off x="8587454" y="5104068"/>
            <a:ext cx="280988" cy="7670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2_1#3ad0cb109?vop=1&amp;pid=01f77cd20&amp;color=0,0,0&amp;bt=1&amp;bbb=1"/>
          <p:cNvSpPr/>
          <p:nvPr/>
        </p:nvSpPr>
        <p:spPr>
          <a:xfrm>
            <a:off x="832104" y="1512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（1）整个滑雪过程中游客的最大速率；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8_AN.13_1#3ad0cb109?vop=1&amp;pid=01f77cd20&amp;color=0,0,0&amp;bbb=1"/>
              <p:cNvSpPr/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O_8_AN.13_1#3ad0cb109?vop=1&amp;pid=01f77cd2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495"/>
                <a:ext cx="10533888" cy="346075"/>
              </a:xfrm>
              <a:prstGeom prst="rect">
                <a:avLst/>
              </a:prstGeom>
              <a:blipFill>
                <a:blip r:embed="rId3"/>
                <a:stretch>
                  <a:fillRect l="-810" b="-298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8_AS.14_1#3ad0cb109?vop=1&amp;pid=01f77cd20&amp;color=0,0,0&amp;bbb=1&amp;hb=1"/>
              <p:cNvSpPr/>
              <p:nvPr/>
            </p:nvSpPr>
            <p:spPr>
              <a:xfrm>
                <a:off x="832104" y="2278635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【解析】游客在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段做匀加速直线运动，速度增大，在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段做匀减速直线运动，速度减小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，所以整个滑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雪过程中游客在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点的速度最大，设最大速率为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，代入数据可得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8_AS.14_1#3ad0cb109?vop=1&amp;pid=01f77cd2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8635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9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3357</Words>
  <Application>Microsoft Office PowerPoint</Application>
  <PresentationFormat>宽屏</PresentationFormat>
  <Paragraphs>335</Paragraphs>
  <Slides>44</Slides>
  <Notes>44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1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2025-10-29T06:15:21Z</dcterms:created>
  <dcterms:modified xsi:type="dcterms:W3CDTF">2025-10-29T06:24:00Z</dcterms:modified>
  <cp:category/>
  <cp:contentStatus/>
</cp:coreProperties>
</file>